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2"/>
  </p:notesMasterIdLst>
  <p:sldIdLst>
    <p:sldId id="256" r:id="rId5"/>
    <p:sldId id="264" r:id="rId6"/>
    <p:sldId id="265" r:id="rId7"/>
    <p:sldId id="268" r:id="rId8"/>
    <p:sldId id="267" r:id="rId9"/>
    <p:sldId id="266" r:id="rId10"/>
    <p:sldId id="269" r:id="rId11"/>
    <p:sldId id="270" r:id="rId12"/>
    <p:sldId id="273" r:id="rId13"/>
    <p:sldId id="275" r:id="rId14"/>
    <p:sldId id="276" r:id="rId15"/>
    <p:sldId id="279" r:id="rId16"/>
    <p:sldId id="272" r:id="rId17"/>
    <p:sldId id="278" r:id="rId18"/>
    <p:sldId id="277" r:id="rId19"/>
    <p:sldId id="274" r:id="rId20"/>
    <p:sldId id="271"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Montserrat" pitchFamily="2" charset="0"/>
      <p:regular r:id="rId27"/>
      <p:bold r:id="rId28"/>
      <p:italic r:id="rId29"/>
      <p:boldItalic r:id="rId30"/>
    </p:embeddedFont>
    <p:embeddedFont>
      <p:font typeface="Verdana" panose="020B0604030504040204" pitchFamily="34" charset="0"/>
      <p:regular r:id="rId31"/>
      <p:bold r:id="rId32"/>
      <p:italic r:id="rId33"/>
      <p:boldItalic r:id="rId34"/>
    </p:embeddedFont>
  </p:embeddedFontLst>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F17"/>
    <a:srgbClr val="542F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89088C-7661-3AB9-5D19-7C88CE5171CA}" v="544" dt="2022-11-17T22:10:42.113"/>
    <p1510:client id="{5B9B45CA-7276-E537-5078-660A5C6822C3}" v="254" dt="2022-11-04T20:06:12.291"/>
    <p1510:client id="{5D127211-E43E-7AF0-C99B-98713F15F061}" v="3" dt="2022-11-11T22:07:42.283"/>
    <p1510:client id="{72A2F957-FD38-BC42-DFB8-6285C80B61C0}" v="88" dt="2022-11-11T22:03:21.933"/>
    <p1510:client id="{743D4CE3-1728-98FB-DC05-28677376F619}" v="201" dt="2022-11-16T21:45:33.089"/>
    <p1510:client id="{7A85CD3B-1589-E669-C0D8-366C533C6C80}" v="15" dt="2022-11-16T18:15:14.322"/>
    <p1510:client id="{8806D5AA-F43A-FAC6-A032-744EDAF80F27}" v="11" dt="2022-11-17T16:03:43.175"/>
    <p1510:client id="{941DB4E5-15E6-EBC5-0C16-4F591F7115BE}" v="170" dt="2022-11-11T20:31:24.264"/>
    <p1510:client id="{9A2001F0-5889-D53A-FC03-F5E4BA048ABC}" v="10" dt="2022-09-21T15:49:36.112"/>
    <p1510:client id="{A367CE5B-47B3-B9F8-301B-0BC536B853A5}" v="12" dt="2022-09-21T15:46:01.125"/>
    <p1510:client id="{B1E06DCA-B07A-3E1B-18DD-B6E2857ADEC3}" v="410" dt="2022-11-04T21:41:03.965"/>
    <p1510:client id="{BB2F248B-616B-C16F-402C-C3CC32C7F0D7}" v="73" dt="2022-11-04T20:24:04.577"/>
    <p1510:client id="{CD62D412-452C-C53B-4B0F-0CBF01DC3FE8}" v="243" dt="2022-11-11T21:55:02.206"/>
    <p1510:client id="{D0401797-D4FB-BC1F-7C26-9AC3676FDAB9}" v="42" dt="2022-11-18T18:21:20.148"/>
    <p1510:client id="{D1798D55-D634-FF96-DB5C-618141CD71B5}" v="38" dt="2022-11-11T20:26:12.981"/>
    <p1510:client id="{EE781C7D-3388-9D48-9986-61B0439DFE07}" v="790" dt="2022-11-18T21:07:21.612"/>
    <p1510:client id="{EF0DDD9A-AD12-A845-8B98-4A6181AE83F7}" v="83" dt="2022-11-04T20:55:02.237"/>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Ênfas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6A4B6-EEA5-4970-96AA-241E9FDF5434}" type="datetimeFigureOut">
              <a:t>18/11/2022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6C57D-3177-45DC-900B-4B02897DDCB7}" type="slidenum">
              <a:t>‹nº›</a:t>
            </a:fld>
            <a:endParaRPr lang="pt-BR"/>
          </a:p>
        </p:txBody>
      </p:sp>
    </p:spTree>
    <p:extLst>
      <p:ext uri="{BB962C8B-B14F-4D97-AF65-F5344CB8AC3E}">
        <p14:creationId xmlns:p14="http://schemas.microsoft.com/office/powerpoint/2010/main" val="230057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Biomolecular interactions dictate many biological processes, e.g., signal transduction, structural integrity, cell adhesion and apoptosis, which mainly occur by receptors interacting with other molecules, ranging from ions, e.g., iron and phosphate, to macromolecules, e.g., proteins, RNA, DNA.</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t>2</a:t>
            </a:fld>
            <a:endParaRPr lang="pt-BR"/>
          </a:p>
        </p:txBody>
      </p:sp>
    </p:spTree>
    <p:extLst>
      <p:ext uri="{BB962C8B-B14F-4D97-AF65-F5344CB8AC3E}">
        <p14:creationId xmlns:p14="http://schemas.microsoft.com/office/powerpoint/2010/main" val="2668667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11</a:t>
            </a:fld>
            <a:endParaRPr lang="pt-BR"/>
          </a:p>
        </p:txBody>
      </p:sp>
    </p:spTree>
    <p:extLst>
      <p:ext uri="{BB962C8B-B14F-4D97-AF65-F5344CB8AC3E}">
        <p14:creationId xmlns:p14="http://schemas.microsoft.com/office/powerpoint/2010/main" val="1481987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12</a:t>
            </a:fld>
            <a:endParaRPr lang="pt-BR"/>
          </a:p>
        </p:txBody>
      </p:sp>
    </p:spTree>
    <p:extLst>
      <p:ext uri="{BB962C8B-B14F-4D97-AF65-F5344CB8AC3E}">
        <p14:creationId xmlns:p14="http://schemas.microsoft.com/office/powerpoint/2010/main" val="3676330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13</a:t>
            </a:fld>
            <a:endParaRPr lang="pt-BR"/>
          </a:p>
        </p:txBody>
      </p:sp>
    </p:spTree>
    <p:extLst>
      <p:ext uri="{BB962C8B-B14F-4D97-AF65-F5344CB8AC3E}">
        <p14:creationId xmlns:p14="http://schemas.microsoft.com/office/powerpoint/2010/main" val="1450354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15</a:t>
            </a:fld>
            <a:endParaRPr lang="pt-BR"/>
          </a:p>
        </p:txBody>
      </p:sp>
    </p:spTree>
    <p:extLst>
      <p:ext uri="{BB962C8B-B14F-4D97-AF65-F5344CB8AC3E}">
        <p14:creationId xmlns:p14="http://schemas.microsoft.com/office/powerpoint/2010/main" val="2070609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17</a:t>
            </a:fld>
            <a:endParaRPr lang="pt-BR"/>
          </a:p>
        </p:txBody>
      </p:sp>
    </p:spTree>
    <p:extLst>
      <p:ext uri="{BB962C8B-B14F-4D97-AF65-F5344CB8AC3E}">
        <p14:creationId xmlns:p14="http://schemas.microsoft.com/office/powerpoint/2010/main" val="1954930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16</a:t>
            </a:fld>
            <a:endParaRPr lang="pt-BR"/>
          </a:p>
        </p:txBody>
      </p:sp>
    </p:spTree>
    <p:extLst>
      <p:ext uri="{BB962C8B-B14F-4D97-AF65-F5344CB8AC3E}">
        <p14:creationId xmlns:p14="http://schemas.microsoft.com/office/powerpoint/2010/main" val="381934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These ligands generally bind in specific binding sites formed by solvent-exposed clefts or buried cavities, exposing </a:t>
            </a:r>
            <a:r>
              <a:rPr lang="en-US" b="1"/>
              <a:t>topological and physicochemical patterns </a:t>
            </a:r>
            <a:r>
              <a:rPr lang="en-US"/>
              <a:t>to accommodate them. </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t>3</a:t>
            </a:fld>
            <a:endParaRPr lang="pt-BR"/>
          </a:p>
        </p:txBody>
      </p:sp>
    </p:spTree>
    <p:extLst>
      <p:ext uri="{BB962C8B-B14F-4D97-AF65-F5344CB8AC3E}">
        <p14:creationId xmlns:p14="http://schemas.microsoft.com/office/powerpoint/2010/main" val="22670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 protein-ligand and protein-protein interactions rely on the intrinsic dynamics of the target receptor, in which the classical lock and key model fails, and more recent binding models, e.g., induced-fit and conformation selection, thrive. Thus, molecular dynamics simulations are a useful tool to understand the underlying mechanisms of molecular recognition and, ultimately, the biomolecular function.</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t>4</a:t>
            </a:fld>
            <a:endParaRPr lang="pt-BR"/>
          </a:p>
        </p:txBody>
      </p:sp>
    </p:spTree>
    <p:extLst>
      <p:ext uri="{BB962C8B-B14F-4D97-AF65-F5344CB8AC3E}">
        <p14:creationId xmlns:p14="http://schemas.microsoft.com/office/powerpoint/2010/main" val="65066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5</a:t>
            </a:fld>
            <a:endParaRPr lang="pt-BR"/>
          </a:p>
        </p:txBody>
      </p:sp>
    </p:spTree>
    <p:extLst>
      <p:ext uri="{BB962C8B-B14F-4D97-AF65-F5344CB8AC3E}">
        <p14:creationId xmlns:p14="http://schemas.microsoft.com/office/powerpoint/2010/main" val="2420056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Using </a:t>
            </a:r>
            <a:r>
              <a:rPr lang="en-US" err="1"/>
              <a:t>pyKVFinder</a:t>
            </a:r>
            <a:r>
              <a:rPr lang="en-US"/>
              <a:t>, recently developed by our group, as a building block, we developed </a:t>
            </a:r>
            <a:r>
              <a:rPr lang="en-US" u="sng" err="1"/>
              <a:t>KVFinder</a:t>
            </a:r>
            <a:r>
              <a:rPr lang="en-US"/>
              <a:t> for </a:t>
            </a:r>
            <a:r>
              <a:rPr lang="en-US" u="sng"/>
              <a:t>M</a:t>
            </a:r>
            <a:r>
              <a:rPr lang="en-US"/>
              <a:t>olecular </a:t>
            </a:r>
            <a:r>
              <a:rPr lang="en-US" u="sng"/>
              <a:t>D</a:t>
            </a:r>
            <a:r>
              <a:rPr lang="en-US"/>
              <a:t>ynamics analysis (</a:t>
            </a:r>
            <a:r>
              <a:rPr lang="en-US" err="1"/>
              <a:t>KVFinderMD</a:t>
            </a:r>
            <a:r>
              <a:rPr lang="en-US"/>
              <a:t>), to explore binding site dynamics in biomolecular structures of interest. Since the intrinsic MD may change characteristics over time, </a:t>
            </a:r>
            <a:r>
              <a:rPr lang="en-US" err="1"/>
              <a:t>KVFinderMD</a:t>
            </a:r>
            <a:r>
              <a:rPr lang="en-US"/>
              <a:t> describe cavities in respect to: shape, volume, area, depth, hydropathy, interface residues and spatial conservation.</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rPr lang="pt-BR"/>
              <a:t>6</a:t>
            </a:fld>
            <a:endParaRPr lang="pt-BR"/>
          </a:p>
        </p:txBody>
      </p:sp>
    </p:spTree>
    <p:extLst>
      <p:ext uri="{BB962C8B-B14F-4D97-AF65-F5344CB8AC3E}">
        <p14:creationId xmlns:p14="http://schemas.microsoft.com/office/powerpoint/2010/main" val="4188942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7</a:t>
            </a:fld>
            <a:endParaRPr lang="pt-BR"/>
          </a:p>
        </p:txBody>
      </p:sp>
    </p:spTree>
    <p:extLst>
      <p:ext uri="{BB962C8B-B14F-4D97-AF65-F5344CB8AC3E}">
        <p14:creationId xmlns:p14="http://schemas.microsoft.com/office/powerpoint/2010/main" val="1875122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err="1"/>
              <a:t>Structural</a:t>
            </a:r>
            <a:r>
              <a:rPr lang="pt-BR" b="1"/>
              <a:t> </a:t>
            </a:r>
            <a:r>
              <a:rPr lang="pt-BR" b="1" err="1"/>
              <a:t>cavity</a:t>
            </a:r>
            <a:r>
              <a:rPr lang="pt-BR" b="1"/>
              <a:t> </a:t>
            </a:r>
            <a:r>
              <a:rPr lang="pt-BR" b="1" err="1"/>
              <a:t>alignment</a:t>
            </a:r>
            <a:r>
              <a:rPr lang="pt-BR" b="1"/>
              <a:t>: </a:t>
            </a:r>
            <a:endParaRPr lang="pt-BR"/>
          </a:p>
          <a:p>
            <a:r>
              <a:rPr lang="pt-BR"/>
              <a:t>1) grid</a:t>
            </a:r>
            <a:endParaRPr lang="pt-BR" err="1"/>
          </a:p>
          <a:p>
            <a:r>
              <a:rPr lang="pt-BR"/>
              <a:t>2) </a:t>
            </a:r>
            <a:r>
              <a:rPr lang="pt-BR" err="1"/>
              <a:t>distance</a:t>
            </a:r>
            <a:r>
              <a:rPr lang="pt-BR"/>
              <a:t> </a:t>
            </a:r>
            <a:r>
              <a:rPr lang="pt-BR" err="1"/>
              <a:t>map</a:t>
            </a:r>
            <a:r>
              <a:rPr lang="pt-BR"/>
              <a:t> </a:t>
            </a:r>
          </a:p>
          <a:p>
            <a:r>
              <a:rPr lang="pt-BR"/>
              <a:t>3) </a:t>
            </a:r>
            <a:r>
              <a:rPr lang="pt-BR" err="1"/>
              <a:t>contact</a:t>
            </a:r>
            <a:r>
              <a:rPr lang="pt-BR"/>
              <a:t> </a:t>
            </a:r>
            <a:r>
              <a:rPr lang="pt-BR" err="1"/>
              <a:t>map</a:t>
            </a:r>
            <a:endParaRPr lang="pt-BR">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8</a:t>
            </a:fld>
            <a:endParaRPr lang="pt-BR"/>
          </a:p>
        </p:txBody>
      </p:sp>
    </p:spTree>
    <p:extLst>
      <p:ext uri="{BB962C8B-B14F-4D97-AF65-F5344CB8AC3E}">
        <p14:creationId xmlns:p14="http://schemas.microsoft.com/office/powerpoint/2010/main" val="2495076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9</a:t>
            </a:fld>
            <a:endParaRPr lang="pt-BR"/>
          </a:p>
        </p:txBody>
      </p:sp>
    </p:spTree>
    <p:extLst>
      <p:ext uri="{BB962C8B-B14F-4D97-AF65-F5344CB8AC3E}">
        <p14:creationId xmlns:p14="http://schemas.microsoft.com/office/powerpoint/2010/main" val="3384277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nSpc>
                <a:spcPct val="90000"/>
              </a:lnSpc>
              <a:spcBef>
                <a:spcPct val="0"/>
              </a:spcBef>
            </a:pPr>
            <a:r>
              <a:rPr lang="pt-BR"/>
              <a:t>Distance </a:t>
            </a:r>
            <a:r>
              <a:rPr lang="pt-BR" err="1"/>
              <a:t>map</a:t>
            </a:r>
            <a:r>
              <a:rPr lang="pt-BR"/>
              <a:t> </a:t>
            </a:r>
            <a:r>
              <a:rPr lang="pt-BR" err="1"/>
              <a:t>alignment</a:t>
            </a:r>
            <a:r>
              <a:rPr lang="pt-BR"/>
              <a:t> </a:t>
            </a:r>
            <a:r>
              <a:rPr lang="pt-BR" err="1"/>
              <a:t>is</a:t>
            </a:r>
            <a:r>
              <a:rPr lang="pt-BR"/>
              <a:t> </a:t>
            </a:r>
            <a:r>
              <a:rPr lang="pt-BR" err="1"/>
              <a:t>inspired</a:t>
            </a:r>
            <a:r>
              <a:rPr lang="pt-BR"/>
              <a:t> in DALI </a:t>
            </a:r>
            <a:r>
              <a:rPr lang="pt-BR" err="1"/>
              <a:t>alignment</a:t>
            </a:r>
            <a:r>
              <a:rPr lang="pt-BR"/>
              <a:t>.</a:t>
            </a:r>
            <a:endParaRPr lang="pt-BR">
              <a:cs typeface="Calibri" panose="020F0502020204030204"/>
            </a:endParaRPr>
          </a:p>
          <a:p>
            <a:endParaRPr lang="en-US">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10</a:t>
            </a:fld>
            <a:endParaRPr lang="pt-BR"/>
          </a:p>
        </p:txBody>
      </p:sp>
    </p:spTree>
    <p:extLst>
      <p:ext uri="{BB962C8B-B14F-4D97-AF65-F5344CB8AC3E}">
        <p14:creationId xmlns:p14="http://schemas.microsoft.com/office/powerpoint/2010/main" val="1827107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9F785-8AEC-2EF7-CFD1-22E61C192BDD}"/>
              </a:ext>
            </a:extLst>
          </p:cNvPr>
          <p:cNvSpPr>
            <a:spLocks noGrp="1"/>
          </p:cNvSpPr>
          <p:nvPr>
            <p:ph type="ctrTitle"/>
          </p:nvPr>
        </p:nvSpPr>
        <p:spPr>
          <a:xfrm>
            <a:off x="1524000" y="1122363"/>
            <a:ext cx="9144000" cy="2387600"/>
          </a:xfrm>
        </p:spPr>
        <p:txBody>
          <a:bodyPr anchor="b">
            <a:normAutofit/>
          </a:bodyPr>
          <a:lstStyle>
            <a:lvl1pPr algn="ctr">
              <a:defRPr sz="4400" b="1">
                <a:latin typeface="Montserrat" pitchFamily="2" charset="77"/>
              </a:defRPr>
            </a:lvl1pPr>
          </a:lstStyle>
          <a:p>
            <a:r>
              <a:rPr lang="en-US"/>
              <a:t>Click to edit Master title style</a:t>
            </a:r>
            <a:endParaRPr lang="en-BR"/>
          </a:p>
        </p:txBody>
      </p:sp>
      <p:sp>
        <p:nvSpPr>
          <p:cNvPr id="3" name="Subtitle 2">
            <a:extLst>
              <a:ext uri="{FF2B5EF4-FFF2-40B4-BE49-F238E27FC236}">
                <a16:creationId xmlns:a16="http://schemas.microsoft.com/office/drawing/2014/main" id="{D0203908-ED8D-6109-411B-F723AFEEDF7F}"/>
              </a:ext>
            </a:extLst>
          </p:cNvPr>
          <p:cNvSpPr>
            <a:spLocks noGrp="1"/>
          </p:cNvSpPr>
          <p:nvPr>
            <p:ph type="subTitle" idx="1"/>
          </p:nvPr>
        </p:nvSpPr>
        <p:spPr>
          <a:xfrm>
            <a:off x="1524000" y="3602038"/>
            <a:ext cx="9144000" cy="1655762"/>
          </a:xfrm>
        </p:spPr>
        <p:txBody>
          <a:bodyPr/>
          <a:lstStyle>
            <a:lvl1pPr marL="0" indent="0" algn="ctr">
              <a:buNone/>
              <a:defRPr sz="2400">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R"/>
          </a:p>
        </p:txBody>
      </p:sp>
      <p:sp>
        <p:nvSpPr>
          <p:cNvPr id="4" name="Date Placeholder 3">
            <a:extLst>
              <a:ext uri="{FF2B5EF4-FFF2-40B4-BE49-F238E27FC236}">
                <a16:creationId xmlns:a16="http://schemas.microsoft.com/office/drawing/2014/main" id="{0D5E4DFB-0EA4-8F22-28DA-D7DE3D0C4AD5}"/>
              </a:ext>
            </a:extLst>
          </p:cNvPr>
          <p:cNvSpPr>
            <a:spLocks noGrp="1"/>
          </p:cNvSpPr>
          <p:nvPr>
            <p:ph type="dt" sz="half" idx="10"/>
          </p:nvPr>
        </p:nvSpPr>
        <p:spPr/>
        <p:txBody>
          <a:bodyPr/>
          <a:lstStyle/>
          <a:p>
            <a:fld id="{E59A2BBA-D562-AF44-8A65-DE6EAB89314A}" type="datetimeFigureOut">
              <a:t>18/11/2022</a:t>
            </a:fld>
            <a:endParaRPr lang="en-BR"/>
          </a:p>
        </p:txBody>
      </p:sp>
      <p:sp>
        <p:nvSpPr>
          <p:cNvPr id="5" name="Footer Placeholder 4">
            <a:extLst>
              <a:ext uri="{FF2B5EF4-FFF2-40B4-BE49-F238E27FC236}">
                <a16:creationId xmlns:a16="http://schemas.microsoft.com/office/drawing/2014/main" id="{C3CCD1B4-C027-1F96-4133-294D5FC2734D}"/>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6516B0B3-9C3D-E3E1-4E11-281C60A936E1}"/>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86486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50CD-8A60-5F5E-47A9-3CB0B4A1570A}"/>
              </a:ext>
            </a:extLst>
          </p:cNvPr>
          <p:cNvSpPr>
            <a:spLocks noGrp="1"/>
          </p:cNvSpPr>
          <p:nvPr>
            <p:ph type="title"/>
          </p:nvPr>
        </p:nvSpPr>
        <p:spPr/>
        <p:txBody>
          <a:bodyPr/>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B7E0839B-57D0-B56C-1D4E-654CB58752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8B839FB0-C335-75A8-4B6D-6C27524A9BB7}"/>
              </a:ext>
            </a:extLst>
          </p:cNvPr>
          <p:cNvSpPr>
            <a:spLocks noGrp="1"/>
          </p:cNvSpPr>
          <p:nvPr>
            <p:ph type="dt" sz="half" idx="10"/>
          </p:nvPr>
        </p:nvSpPr>
        <p:spPr/>
        <p:txBody>
          <a:bodyPr/>
          <a:lstStyle/>
          <a:p>
            <a:fld id="{E59A2BBA-D562-AF44-8A65-DE6EAB89314A}" type="datetimeFigureOut">
              <a:t>18/11/2022</a:t>
            </a:fld>
            <a:endParaRPr lang="en-BR"/>
          </a:p>
        </p:txBody>
      </p:sp>
      <p:sp>
        <p:nvSpPr>
          <p:cNvPr id="5" name="Footer Placeholder 4">
            <a:extLst>
              <a:ext uri="{FF2B5EF4-FFF2-40B4-BE49-F238E27FC236}">
                <a16:creationId xmlns:a16="http://schemas.microsoft.com/office/drawing/2014/main" id="{CB7E8D39-3CF7-4778-8F29-0ED3D0E37795}"/>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339C270-892C-CB85-F569-0C76BFB48077}"/>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515988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509A96-D968-C30D-6DC3-B8A32C7C00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B199871C-A139-F734-C75C-CF926F1B9F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C1C07E0D-AFEA-071E-594E-424BF4C288AA}"/>
              </a:ext>
            </a:extLst>
          </p:cNvPr>
          <p:cNvSpPr>
            <a:spLocks noGrp="1"/>
          </p:cNvSpPr>
          <p:nvPr>
            <p:ph type="dt" sz="half" idx="10"/>
          </p:nvPr>
        </p:nvSpPr>
        <p:spPr/>
        <p:txBody>
          <a:bodyPr/>
          <a:lstStyle/>
          <a:p>
            <a:fld id="{E59A2BBA-D562-AF44-8A65-DE6EAB89314A}" type="datetimeFigureOut">
              <a:t>18/11/2022</a:t>
            </a:fld>
            <a:endParaRPr lang="en-BR"/>
          </a:p>
        </p:txBody>
      </p:sp>
      <p:sp>
        <p:nvSpPr>
          <p:cNvPr id="5" name="Footer Placeholder 4">
            <a:extLst>
              <a:ext uri="{FF2B5EF4-FFF2-40B4-BE49-F238E27FC236}">
                <a16:creationId xmlns:a16="http://schemas.microsoft.com/office/drawing/2014/main" id="{2A2A3C13-8B1B-1C20-9A5C-E22E4FAFB75D}"/>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D329FDF-A6E7-BB89-E015-13B9888D2F64}"/>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45147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03C0-4FF4-AB80-844B-4C20F57FC8E6}"/>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D37F5A73-AAB6-264A-D6BE-3A2836858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9572B6B6-63EE-0031-7558-F842176CF6BF}"/>
              </a:ext>
            </a:extLst>
          </p:cNvPr>
          <p:cNvSpPr>
            <a:spLocks noGrp="1"/>
          </p:cNvSpPr>
          <p:nvPr>
            <p:ph type="dt" sz="half" idx="10"/>
          </p:nvPr>
        </p:nvSpPr>
        <p:spPr/>
        <p:txBody>
          <a:bodyPr/>
          <a:lstStyle/>
          <a:p>
            <a:fld id="{E59A2BBA-D562-AF44-8A65-DE6EAB89314A}" type="datetimeFigureOut">
              <a:t>18/11/2022</a:t>
            </a:fld>
            <a:endParaRPr lang="en-BR"/>
          </a:p>
        </p:txBody>
      </p:sp>
      <p:sp>
        <p:nvSpPr>
          <p:cNvPr id="5" name="Footer Placeholder 4">
            <a:extLst>
              <a:ext uri="{FF2B5EF4-FFF2-40B4-BE49-F238E27FC236}">
                <a16:creationId xmlns:a16="http://schemas.microsoft.com/office/drawing/2014/main" id="{455EFCAF-A86D-E728-D2C9-DEE1EDBF5D78}"/>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4D702555-4A0F-AEC2-6BD4-E66C1AC454B9}"/>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81090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DF3A-68AD-FC8F-BBFB-98254E8DDC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R"/>
          </a:p>
        </p:txBody>
      </p:sp>
      <p:sp>
        <p:nvSpPr>
          <p:cNvPr id="3" name="Text Placeholder 2">
            <a:extLst>
              <a:ext uri="{FF2B5EF4-FFF2-40B4-BE49-F238E27FC236}">
                <a16:creationId xmlns:a16="http://schemas.microsoft.com/office/drawing/2014/main" id="{A61181ED-19DB-0790-652F-65E6EE6A6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AB5DD-EAD9-99A7-02BB-58D3CF3D0CA2}"/>
              </a:ext>
            </a:extLst>
          </p:cNvPr>
          <p:cNvSpPr>
            <a:spLocks noGrp="1"/>
          </p:cNvSpPr>
          <p:nvPr>
            <p:ph type="dt" sz="half" idx="10"/>
          </p:nvPr>
        </p:nvSpPr>
        <p:spPr/>
        <p:txBody>
          <a:bodyPr/>
          <a:lstStyle/>
          <a:p>
            <a:fld id="{E59A2BBA-D562-AF44-8A65-DE6EAB89314A}" type="datetimeFigureOut">
              <a:t>18/11/2022</a:t>
            </a:fld>
            <a:endParaRPr lang="en-BR"/>
          </a:p>
        </p:txBody>
      </p:sp>
      <p:sp>
        <p:nvSpPr>
          <p:cNvPr id="5" name="Footer Placeholder 4">
            <a:extLst>
              <a:ext uri="{FF2B5EF4-FFF2-40B4-BE49-F238E27FC236}">
                <a16:creationId xmlns:a16="http://schemas.microsoft.com/office/drawing/2014/main" id="{2115F097-F536-B0DD-EB36-FD7B5E60A227}"/>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8DB50A86-E5F5-8CD2-C38B-711F1210A9FA}"/>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814286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D700-50A5-CF56-0BB2-D0651FBDDD94}"/>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784A9C8F-FC63-2ACE-DDF6-35D7BC1824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Content Placeholder 3">
            <a:extLst>
              <a:ext uri="{FF2B5EF4-FFF2-40B4-BE49-F238E27FC236}">
                <a16:creationId xmlns:a16="http://schemas.microsoft.com/office/drawing/2014/main" id="{05309441-2599-EF4D-690F-C79654FBFC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Date Placeholder 4">
            <a:extLst>
              <a:ext uri="{FF2B5EF4-FFF2-40B4-BE49-F238E27FC236}">
                <a16:creationId xmlns:a16="http://schemas.microsoft.com/office/drawing/2014/main" id="{4C9986DD-F6DE-A19B-C9B6-7AF19E12B9B4}"/>
              </a:ext>
            </a:extLst>
          </p:cNvPr>
          <p:cNvSpPr>
            <a:spLocks noGrp="1"/>
          </p:cNvSpPr>
          <p:nvPr>
            <p:ph type="dt" sz="half" idx="10"/>
          </p:nvPr>
        </p:nvSpPr>
        <p:spPr/>
        <p:txBody>
          <a:bodyPr/>
          <a:lstStyle/>
          <a:p>
            <a:fld id="{E59A2BBA-D562-AF44-8A65-DE6EAB89314A}" type="datetimeFigureOut">
              <a:t>18/11/2022</a:t>
            </a:fld>
            <a:endParaRPr lang="en-BR"/>
          </a:p>
        </p:txBody>
      </p:sp>
      <p:sp>
        <p:nvSpPr>
          <p:cNvPr id="6" name="Footer Placeholder 5">
            <a:extLst>
              <a:ext uri="{FF2B5EF4-FFF2-40B4-BE49-F238E27FC236}">
                <a16:creationId xmlns:a16="http://schemas.microsoft.com/office/drawing/2014/main" id="{082F9E61-CEA7-B232-CBFA-1D39C13B9419}"/>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F273C7C3-53E6-D034-B378-91BF5186D5B7}"/>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5249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69A9-0201-497C-3456-F59B71467F98}"/>
              </a:ext>
            </a:extLst>
          </p:cNvPr>
          <p:cNvSpPr>
            <a:spLocks noGrp="1"/>
          </p:cNvSpPr>
          <p:nvPr>
            <p:ph type="title"/>
          </p:nvPr>
        </p:nvSpPr>
        <p:spPr>
          <a:xfrm>
            <a:off x="839788" y="365125"/>
            <a:ext cx="10515600" cy="1325563"/>
          </a:xfrm>
        </p:spPr>
        <p:txBody>
          <a:bodyPr/>
          <a:lstStyle/>
          <a:p>
            <a:r>
              <a:rPr lang="en-US"/>
              <a:t>Click to edit Master title style</a:t>
            </a:r>
            <a:endParaRPr lang="en-BR"/>
          </a:p>
        </p:txBody>
      </p:sp>
      <p:sp>
        <p:nvSpPr>
          <p:cNvPr id="3" name="Text Placeholder 2">
            <a:extLst>
              <a:ext uri="{FF2B5EF4-FFF2-40B4-BE49-F238E27FC236}">
                <a16:creationId xmlns:a16="http://schemas.microsoft.com/office/drawing/2014/main" id="{AD672F16-F833-9A0D-9AB9-98D9C2CFA6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7CD88B-AAC0-8748-E5E5-CC00637BD1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Text Placeholder 4">
            <a:extLst>
              <a:ext uri="{FF2B5EF4-FFF2-40B4-BE49-F238E27FC236}">
                <a16:creationId xmlns:a16="http://schemas.microsoft.com/office/drawing/2014/main" id="{78CAB301-EF1B-499E-677C-696C6D2A9D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071F19-0827-565F-135F-362185BA85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7" name="Date Placeholder 6">
            <a:extLst>
              <a:ext uri="{FF2B5EF4-FFF2-40B4-BE49-F238E27FC236}">
                <a16:creationId xmlns:a16="http://schemas.microsoft.com/office/drawing/2014/main" id="{6F154287-6C4A-2BDF-9C19-618B1F13C47C}"/>
              </a:ext>
            </a:extLst>
          </p:cNvPr>
          <p:cNvSpPr>
            <a:spLocks noGrp="1"/>
          </p:cNvSpPr>
          <p:nvPr>
            <p:ph type="dt" sz="half" idx="10"/>
          </p:nvPr>
        </p:nvSpPr>
        <p:spPr/>
        <p:txBody>
          <a:bodyPr/>
          <a:lstStyle/>
          <a:p>
            <a:fld id="{E59A2BBA-D562-AF44-8A65-DE6EAB89314A}" type="datetimeFigureOut">
              <a:t>18/11/2022</a:t>
            </a:fld>
            <a:endParaRPr lang="en-BR"/>
          </a:p>
        </p:txBody>
      </p:sp>
      <p:sp>
        <p:nvSpPr>
          <p:cNvPr id="8" name="Footer Placeholder 7">
            <a:extLst>
              <a:ext uri="{FF2B5EF4-FFF2-40B4-BE49-F238E27FC236}">
                <a16:creationId xmlns:a16="http://schemas.microsoft.com/office/drawing/2014/main" id="{85A74552-DA7E-9792-C012-D438280B1340}"/>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8AA9EDD1-1B08-9E24-2663-6A6D1134298F}"/>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365532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3C35-C6CF-EEEE-D38F-50E7B9F2A4D9}"/>
              </a:ext>
            </a:extLst>
          </p:cNvPr>
          <p:cNvSpPr>
            <a:spLocks noGrp="1"/>
          </p:cNvSpPr>
          <p:nvPr>
            <p:ph type="title"/>
          </p:nvPr>
        </p:nvSpPr>
        <p:spPr/>
        <p:txBody>
          <a:bodyPr/>
          <a:lstStyle/>
          <a:p>
            <a:r>
              <a:rPr lang="en-US"/>
              <a:t>Click to edit Master title style</a:t>
            </a:r>
            <a:endParaRPr lang="en-BR"/>
          </a:p>
        </p:txBody>
      </p:sp>
      <p:sp>
        <p:nvSpPr>
          <p:cNvPr id="3" name="Date Placeholder 2">
            <a:extLst>
              <a:ext uri="{FF2B5EF4-FFF2-40B4-BE49-F238E27FC236}">
                <a16:creationId xmlns:a16="http://schemas.microsoft.com/office/drawing/2014/main" id="{699CFD71-621E-2AF5-EA1B-213E39826979}"/>
              </a:ext>
            </a:extLst>
          </p:cNvPr>
          <p:cNvSpPr>
            <a:spLocks noGrp="1"/>
          </p:cNvSpPr>
          <p:nvPr>
            <p:ph type="dt" sz="half" idx="10"/>
          </p:nvPr>
        </p:nvSpPr>
        <p:spPr/>
        <p:txBody>
          <a:bodyPr/>
          <a:lstStyle/>
          <a:p>
            <a:fld id="{E59A2BBA-D562-AF44-8A65-DE6EAB89314A}" type="datetimeFigureOut">
              <a:t>18/11/2022</a:t>
            </a:fld>
            <a:endParaRPr lang="en-BR"/>
          </a:p>
        </p:txBody>
      </p:sp>
      <p:sp>
        <p:nvSpPr>
          <p:cNvPr id="4" name="Footer Placeholder 3">
            <a:extLst>
              <a:ext uri="{FF2B5EF4-FFF2-40B4-BE49-F238E27FC236}">
                <a16:creationId xmlns:a16="http://schemas.microsoft.com/office/drawing/2014/main" id="{9A6A7889-FC48-838E-E3E0-90327C48BB83}"/>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C3EA6963-61CA-2212-D8B1-FDCC2ED3B745}"/>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8172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EFEEA1-30A8-419E-C8DC-80CABE68678E}"/>
              </a:ext>
            </a:extLst>
          </p:cNvPr>
          <p:cNvSpPr>
            <a:spLocks noGrp="1"/>
          </p:cNvSpPr>
          <p:nvPr>
            <p:ph type="dt" sz="half" idx="10"/>
          </p:nvPr>
        </p:nvSpPr>
        <p:spPr/>
        <p:txBody>
          <a:bodyPr/>
          <a:lstStyle/>
          <a:p>
            <a:fld id="{E59A2BBA-D562-AF44-8A65-DE6EAB89314A}" type="datetimeFigureOut">
              <a:t>18/11/2022</a:t>
            </a:fld>
            <a:endParaRPr lang="en-BR"/>
          </a:p>
        </p:txBody>
      </p:sp>
      <p:sp>
        <p:nvSpPr>
          <p:cNvPr id="3" name="Footer Placeholder 2">
            <a:extLst>
              <a:ext uri="{FF2B5EF4-FFF2-40B4-BE49-F238E27FC236}">
                <a16:creationId xmlns:a16="http://schemas.microsoft.com/office/drawing/2014/main" id="{C14B3D99-4418-2A3D-BB74-4CB56A4C985F}"/>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7C34E4BA-47C1-2B86-8341-2D1498F102DA}"/>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4205038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7F56-FA36-6C54-ECCE-9F8B00A636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Content Placeholder 2">
            <a:extLst>
              <a:ext uri="{FF2B5EF4-FFF2-40B4-BE49-F238E27FC236}">
                <a16:creationId xmlns:a16="http://schemas.microsoft.com/office/drawing/2014/main" id="{A921920B-3BBA-D487-775D-623D1F88B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Text Placeholder 3">
            <a:extLst>
              <a:ext uri="{FF2B5EF4-FFF2-40B4-BE49-F238E27FC236}">
                <a16:creationId xmlns:a16="http://schemas.microsoft.com/office/drawing/2014/main" id="{4E59B28D-FEFB-3434-41D6-A92A9DFA5A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882817-9F28-970F-1C48-E4EC0882DD93}"/>
              </a:ext>
            </a:extLst>
          </p:cNvPr>
          <p:cNvSpPr>
            <a:spLocks noGrp="1"/>
          </p:cNvSpPr>
          <p:nvPr>
            <p:ph type="dt" sz="half" idx="10"/>
          </p:nvPr>
        </p:nvSpPr>
        <p:spPr/>
        <p:txBody>
          <a:bodyPr/>
          <a:lstStyle/>
          <a:p>
            <a:fld id="{E59A2BBA-D562-AF44-8A65-DE6EAB89314A}" type="datetimeFigureOut">
              <a:t>18/11/2022</a:t>
            </a:fld>
            <a:endParaRPr lang="en-BR"/>
          </a:p>
        </p:txBody>
      </p:sp>
      <p:sp>
        <p:nvSpPr>
          <p:cNvPr id="6" name="Footer Placeholder 5">
            <a:extLst>
              <a:ext uri="{FF2B5EF4-FFF2-40B4-BE49-F238E27FC236}">
                <a16:creationId xmlns:a16="http://schemas.microsoft.com/office/drawing/2014/main" id="{8F56B4BB-8EA3-D824-07BA-D38A2FB48764}"/>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CE1EED1-199C-8D4A-8CEE-8DA03D565EAE}"/>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136599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C2036-9293-98C7-6D88-5BCE2EAE2F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Picture Placeholder 2">
            <a:extLst>
              <a:ext uri="{FF2B5EF4-FFF2-40B4-BE49-F238E27FC236}">
                <a16:creationId xmlns:a16="http://schemas.microsoft.com/office/drawing/2014/main" id="{23DE7DE6-78AA-3535-74AA-E93103F343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1688E297-6581-76AC-0884-AE012584C3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F442B-2234-B3D1-A3B0-B6689C03F2B7}"/>
              </a:ext>
            </a:extLst>
          </p:cNvPr>
          <p:cNvSpPr>
            <a:spLocks noGrp="1"/>
          </p:cNvSpPr>
          <p:nvPr>
            <p:ph type="dt" sz="half" idx="10"/>
          </p:nvPr>
        </p:nvSpPr>
        <p:spPr/>
        <p:txBody>
          <a:bodyPr/>
          <a:lstStyle/>
          <a:p>
            <a:fld id="{E59A2BBA-D562-AF44-8A65-DE6EAB89314A}" type="datetimeFigureOut">
              <a:t>18/11/2022</a:t>
            </a:fld>
            <a:endParaRPr lang="en-BR"/>
          </a:p>
        </p:txBody>
      </p:sp>
      <p:sp>
        <p:nvSpPr>
          <p:cNvPr id="6" name="Footer Placeholder 5">
            <a:extLst>
              <a:ext uri="{FF2B5EF4-FFF2-40B4-BE49-F238E27FC236}">
                <a16:creationId xmlns:a16="http://schemas.microsoft.com/office/drawing/2014/main" id="{3716CF7A-F4A5-FB82-55C2-4BBBD5FD42DC}"/>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C6B81C9-F1B8-9448-ED4D-4549ED47E3CB}"/>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0252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45EAEC-F437-262C-33D8-191A13DC46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R"/>
          </a:p>
        </p:txBody>
      </p:sp>
      <p:sp>
        <p:nvSpPr>
          <p:cNvPr id="3" name="Text Placeholder 2">
            <a:extLst>
              <a:ext uri="{FF2B5EF4-FFF2-40B4-BE49-F238E27FC236}">
                <a16:creationId xmlns:a16="http://schemas.microsoft.com/office/drawing/2014/main" id="{C15A099B-1F0E-D81A-AB52-F1F69BACCA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AA23D1F8-9A95-4A9F-C432-45DE339E2A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9A2BBA-D562-AF44-8A65-DE6EAB89314A}" type="datetimeFigureOut">
              <a:t>18/11/2022</a:t>
            </a:fld>
            <a:endParaRPr lang="en-BR"/>
          </a:p>
        </p:txBody>
      </p:sp>
      <p:sp>
        <p:nvSpPr>
          <p:cNvPr id="5" name="Footer Placeholder 4">
            <a:extLst>
              <a:ext uri="{FF2B5EF4-FFF2-40B4-BE49-F238E27FC236}">
                <a16:creationId xmlns:a16="http://schemas.microsoft.com/office/drawing/2014/main" id="{F5E7BA59-71DD-A081-A428-C459628D6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R"/>
          </a:p>
        </p:txBody>
      </p:sp>
      <p:sp>
        <p:nvSpPr>
          <p:cNvPr id="6" name="Slide Number Placeholder 5">
            <a:extLst>
              <a:ext uri="{FF2B5EF4-FFF2-40B4-BE49-F238E27FC236}">
                <a16:creationId xmlns:a16="http://schemas.microsoft.com/office/drawing/2014/main" id="{3EA4F376-53DB-7A10-FE0E-F349FD7331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DB9E1B-26BF-4342-82FB-33084CA8A28B}" type="slidenum">
              <a:t>‹nº›</a:t>
            </a:fld>
            <a:endParaRPr lang="en-BR"/>
          </a:p>
        </p:txBody>
      </p:sp>
    </p:spTree>
    <p:extLst>
      <p:ext uri="{BB962C8B-B14F-4D97-AF65-F5344CB8AC3E}">
        <p14:creationId xmlns:p14="http://schemas.microsoft.com/office/powerpoint/2010/main" val="878498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18.png"/><Relationship Id="rId5" Type="http://schemas.openxmlformats.org/officeDocument/2006/relationships/image" Target="../media/image27.png"/><Relationship Id="rId10" Type="http://schemas.openxmlformats.org/officeDocument/2006/relationships/image" Target="../media/image25.png"/><Relationship Id="rId4" Type="http://schemas.openxmlformats.org/officeDocument/2006/relationships/image" Target="../media/image26.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6.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2.png"/><Relationship Id="rId7"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gif"/><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gi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9.gi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53086E-ABF3-9867-27B2-EABF986C36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9718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a:solidFill>
                  <a:srgbClr val="542F87"/>
                </a:solidFill>
                <a:latin typeface="Montserrat"/>
              </a:rPr>
              <a:t>Case </a:t>
            </a:r>
            <a:r>
              <a:rPr lang="pt-BR" sz="2600" dirty="0" err="1">
                <a:solidFill>
                  <a:srgbClr val="542F87"/>
                </a:solidFill>
                <a:latin typeface="Montserrat"/>
              </a:rPr>
              <a:t>study</a:t>
            </a:r>
            <a:r>
              <a:rPr lang="pt-BR" sz="2600" dirty="0">
                <a:solidFill>
                  <a:srgbClr val="542F87"/>
                </a:solidFill>
                <a:latin typeface="Montserrat"/>
              </a:rPr>
              <a:t>: HIV-1 protease</a:t>
            </a:r>
            <a:endParaRPr lang="pt-BR" dirty="0"/>
          </a:p>
          <a:p>
            <a:pPr marL="457200" indent="-457200" algn="l">
              <a:buFont typeface="Arial"/>
              <a:buChar char="•"/>
            </a:pPr>
            <a:r>
              <a:rPr lang="pt-BR" sz="2400" dirty="0" err="1">
                <a:solidFill>
                  <a:srgbClr val="542F87"/>
                </a:solidFill>
                <a:latin typeface="Montserrat"/>
              </a:rPr>
              <a:t>Structural</a:t>
            </a:r>
            <a:r>
              <a:rPr lang="pt-BR" sz="2400" dirty="0">
                <a:solidFill>
                  <a:srgbClr val="542F87"/>
                </a:solidFill>
                <a:latin typeface="Montserrat"/>
              </a:rPr>
              <a:t> </a:t>
            </a:r>
            <a:r>
              <a:rPr lang="pt-BR" sz="2400" dirty="0" err="1">
                <a:solidFill>
                  <a:srgbClr val="542F87"/>
                </a:solidFill>
                <a:latin typeface="Montserrat"/>
              </a:rPr>
              <a:t>cavity</a:t>
            </a:r>
            <a:r>
              <a:rPr lang="pt-BR" sz="2400" dirty="0">
                <a:solidFill>
                  <a:srgbClr val="542F87"/>
                </a:solidFill>
                <a:latin typeface="Montserrat"/>
              </a:rPr>
              <a:t> </a:t>
            </a:r>
            <a:r>
              <a:rPr lang="pt-BR" sz="2400" dirty="0" err="1">
                <a:solidFill>
                  <a:srgbClr val="542F87"/>
                </a:solidFill>
                <a:latin typeface="Montserrat"/>
              </a:rPr>
              <a:t>alignment</a:t>
            </a:r>
            <a:r>
              <a:rPr lang="pt-BR" sz="2400" dirty="0">
                <a:solidFill>
                  <a:srgbClr val="542F87"/>
                </a:solidFill>
                <a:latin typeface="Montserrat"/>
              </a:rPr>
              <a:t>: </a:t>
            </a:r>
            <a:r>
              <a:rPr lang="pt-BR" sz="2400" b="0" dirty="0">
                <a:solidFill>
                  <a:srgbClr val="542F87"/>
                </a:solidFill>
                <a:latin typeface="Montserrat"/>
              </a:rPr>
              <a:t>Distance </a:t>
            </a:r>
            <a:r>
              <a:rPr lang="pt-BR" sz="2400" b="0" dirty="0" err="1">
                <a:solidFill>
                  <a:srgbClr val="542F87"/>
                </a:solidFill>
                <a:latin typeface="Montserrat"/>
              </a:rPr>
              <a:t>matrix</a:t>
            </a:r>
            <a:r>
              <a:rPr lang="pt-BR" sz="2400" b="0" dirty="0">
                <a:solidFill>
                  <a:srgbClr val="542F87"/>
                </a:solidFill>
                <a:latin typeface="Montserrat"/>
              </a:rPr>
              <a:t> </a:t>
            </a:r>
            <a:r>
              <a:rPr lang="pt-BR" sz="2400" b="0" dirty="0" err="1">
                <a:solidFill>
                  <a:srgbClr val="542F87"/>
                </a:solidFill>
                <a:latin typeface="Montserrat"/>
              </a:rPr>
              <a:t>alignment</a:t>
            </a:r>
            <a:endParaRPr lang="pt-BR" sz="2400" b="0">
              <a:solidFill>
                <a:srgbClr val="542F87"/>
              </a:solidFill>
              <a:latin typeface="Montserrat"/>
            </a:endParaRPr>
          </a:p>
        </p:txBody>
      </p:sp>
      <p:sp>
        <p:nvSpPr>
          <p:cNvPr id="22" name="CaixaDeTexto 1">
            <a:extLst>
              <a:ext uri="{FF2B5EF4-FFF2-40B4-BE49-F238E27FC236}">
                <a16:creationId xmlns:a16="http://schemas.microsoft.com/office/drawing/2014/main" id="{4B6BB709-D0B3-CBCA-6C1E-87D6780C86C3}"/>
              </a:ext>
            </a:extLst>
          </p:cNvPr>
          <p:cNvSpPr txBox="1"/>
          <p:nvPr/>
        </p:nvSpPr>
        <p:spPr>
          <a:xfrm>
            <a:off x="5624373" y="593555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dirty="0">
                <a:latin typeface="Calibri"/>
                <a:cs typeface="Calibri"/>
              </a:rPr>
              <a:t>Input </a:t>
            </a:r>
            <a:r>
              <a:rPr lang="pt-BR" sz="1600" b="1" dirty="0" err="1">
                <a:latin typeface="Calibri"/>
                <a:cs typeface="Calibri"/>
              </a:rPr>
              <a:t>size</a:t>
            </a:r>
            <a:r>
              <a:rPr lang="pt-BR" sz="1600" dirty="0">
                <a:latin typeface="Calibri"/>
                <a:cs typeface="Calibri"/>
              </a:rPr>
              <a:t> = 198 * 198</a:t>
            </a:r>
            <a:endParaRPr lang="pt-BR" sz="1600">
              <a:cs typeface="Calibri"/>
            </a:endParaRPr>
          </a:p>
          <a:p>
            <a:r>
              <a:rPr lang="pt-BR" sz="1600" dirty="0">
                <a:latin typeface="Calibri"/>
                <a:cs typeface="Calibri"/>
              </a:rPr>
              <a:t>                   = 3.9 * </a:t>
            </a:r>
            <a:r>
              <a:rPr lang="pt-BR" sz="1600" b="1" dirty="0">
                <a:latin typeface="Calibri"/>
                <a:cs typeface="Calibri"/>
              </a:rPr>
              <a:t>10⁴</a:t>
            </a:r>
            <a:r>
              <a:rPr lang="pt-BR" sz="1600" dirty="0">
                <a:latin typeface="Calibri"/>
                <a:cs typeface="Calibri"/>
              </a:rPr>
              <a:t> pixels</a:t>
            </a:r>
          </a:p>
        </p:txBody>
      </p:sp>
      <p:sp>
        <p:nvSpPr>
          <p:cNvPr id="33" name="CaixaDeTexto 12">
            <a:extLst>
              <a:ext uri="{FF2B5EF4-FFF2-40B4-BE49-F238E27FC236}">
                <a16:creationId xmlns:a16="http://schemas.microsoft.com/office/drawing/2014/main" id="{566BF16E-A581-2976-A163-156AD67ADDC3}"/>
              </a:ext>
            </a:extLst>
          </p:cNvPr>
          <p:cNvSpPr txBox="1"/>
          <p:nvPr/>
        </p:nvSpPr>
        <p:spPr>
          <a:xfrm>
            <a:off x="5488462" y="5590721"/>
            <a:ext cx="16175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dirty="0" err="1">
                <a:latin typeface="Calibri"/>
                <a:cs typeface="Calibri"/>
              </a:rPr>
              <a:t>Numeric</a:t>
            </a:r>
            <a:r>
              <a:rPr lang="pt-BR" sz="1400" dirty="0">
                <a:latin typeface="Calibri"/>
                <a:cs typeface="Calibri"/>
              </a:rPr>
              <a:t> </a:t>
            </a:r>
            <a:r>
              <a:rPr lang="pt-BR" sz="1400" dirty="0" err="1">
                <a:latin typeface="Calibri"/>
                <a:cs typeface="Calibri"/>
              </a:rPr>
              <a:t>array</a:t>
            </a:r>
            <a:endParaRPr lang="pt-BR" sz="1400" dirty="0" err="1">
              <a:cs typeface="Calibri" panose="020F0502020204030204" pitchFamily="34" charset="0"/>
            </a:endParaRPr>
          </a:p>
        </p:txBody>
      </p:sp>
      <p:sp>
        <p:nvSpPr>
          <p:cNvPr id="34" name="Seta: para a Direita 33">
            <a:extLst>
              <a:ext uri="{FF2B5EF4-FFF2-40B4-BE49-F238E27FC236}">
                <a16:creationId xmlns:a16="http://schemas.microsoft.com/office/drawing/2014/main" id="{D2FEDDFB-36D6-0244-7244-9A06B2095B63}"/>
              </a:ext>
            </a:extLst>
          </p:cNvPr>
          <p:cNvSpPr/>
          <p:nvPr/>
        </p:nvSpPr>
        <p:spPr>
          <a:xfrm>
            <a:off x="7190522" y="3048138"/>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400" dirty="0" err="1">
                <a:solidFill>
                  <a:schemeClr val="tx1"/>
                </a:solidFill>
                <a:cs typeface="Calibri"/>
              </a:rPr>
              <a:t>Clustering</a:t>
            </a:r>
            <a:r>
              <a:rPr lang="pt-BR" sz="1400" dirty="0">
                <a:solidFill>
                  <a:schemeClr val="tx1"/>
                </a:solidFill>
                <a:cs typeface="Calibri"/>
              </a:rPr>
              <a:t> (</a:t>
            </a:r>
            <a:r>
              <a:rPr lang="pt-BR" sz="1400" b="1" dirty="0" err="1">
                <a:solidFill>
                  <a:schemeClr val="tx1"/>
                </a:solidFill>
                <a:cs typeface="Calibri"/>
              </a:rPr>
              <a:t>Cosine</a:t>
            </a:r>
            <a:r>
              <a:rPr lang="pt-BR" sz="1400" dirty="0">
                <a:solidFill>
                  <a:schemeClr val="tx1"/>
                </a:solidFill>
                <a:cs typeface="Calibri"/>
              </a:rPr>
              <a:t>) </a:t>
            </a:r>
          </a:p>
          <a:p>
            <a:pPr algn="ctr"/>
            <a:r>
              <a:rPr lang="pt-BR" sz="1400" dirty="0">
                <a:solidFill>
                  <a:schemeClr val="tx1"/>
                </a:solidFill>
                <a:cs typeface="Calibri"/>
              </a:rPr>
              <a:t>672 </a:t>
            </a:r>
            <a:r>
              <a:rPr lang="pt-BR" sz="1400" dirty="0" err="1">
                <a:solidFill>
                  <a:schemeClr val="tx1"/>
                </a:solidFill>
                <a:cs typeface="Calibri"/>
              </a:rPr>
              <a:t>distance</a:t>
            </a:r>
            <a:r>
              <a:rPr lang="pt-BR" sz="1400" dirty="0">
                <a:solidFill>
                  <a:schemeClr val="tx1"/>
                </a:solidFill>
                <a:cs typeface="Calibri"/>
              </a:rPr>
              <a:t> </a:t>
            </a:r>
            <a:r>
              <a:rPr lang="pt-BR" sz="1400" dirty="0" err="1">
                <a:solidFill>
                  <a:schemeClr val="tx1"/>
                </a:solidFill>
                <a:cs typeface="Calibri"/>
              </a:rPr>
              <a:t>matrices</a:t>
            </a:r>
            <a:endParaRPr lang="pt-BR" sz="1400" dirty="0">
              <a:solidFill>
                <a:schemeClr val="tx1"/>
              </a:solidFill>
              <a:cs typeface="Calibri"/>
            </a:endParaRPr>
          </a:p>
          <a:p>
            <a:pPr algn="ctr"/>
            <a:r>
              <a:rPr lang="pt-BR" sz="1400" dirty="0">
                <a:solidFill>
                  <a:schemeClr val="tx1"/>
                </a:solidFill>
                <a:cs typeface="Calibri"/>
              </a:rPr>
              <a:t>(201 frames)</a:t>
            </a:r>
          </a:p>
        </p:txBody>
      </p:sp>
      <p:sp>
        <p:nvSpPr>
          <p:cNvPr id="35" name="CaixaDeTexto 14">
            <a:extLst>
              <a:ext uri="{FF2B5EF4-FFF2-40B4-BE49-F238E27FC236}">
                <a16:creationId xmlns:a16="http://schemas.microsoft.com/office/drawing/2014/main" id="{ED1F565F-624A-FB08-8EBA-942241DFD0FA}"/>
              </a:ext>
            </a:extLst>
          </p:cNvPr>
          <p:cNvSpPr txBox="1"/>
          <p:nvPr/>
        </p:nvSpPr>
        <p:spPr>
          <a:xfrm>
            <a:off x="9422513" y="1634882"/>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dirty="0" err="1">
                <a:latin typeface="Calibri"/>
                <a:cs typeface="Calibri"/>
              </a:rPr>
              <a:t>Silhouette</a:t>
            </a:r>
            <a:r>
              <a:rPr lang="pt-BR" dirty="0">
                <a:latin typeface="Calibri"/>
                <a:cs typeface="Calibri"/>
              </a:rPr>
              <a:t> Score: 0.5444</a:t>
            </a:r>
          </a:p>
          <a:p>
            <a:r>
              <a:rPr lang="pt-BR" dirty="0">
                <a:latin typeface="Calibri"/>
                <a:cs typeface="Calibri"/>
              </a:rPr>
              <a:t>N = 15 clusters</a:t>
            </a:r>
            <a:endParaRPr lang="pt-BR" dirty="0">
              <a:cs typeface="Calibri"/>
            </a:endParaRPr>
          </a:p>
        </p:txBody>
      </p:sp>
      <p:pic>
        <p:nvPicPr>
          <p:cNvPr id="4" name="Imagem 5" descr="Uma imagem contendo no interior, comida, azul, mesa&#10;&#10;Descrição gerada automaticamente">
            <a:extLst>
              <a:ext uri="{FF2B5EF4-FFF2-40B4-BE49-F238E27FC236}">
                <a16:creationId xmlns:a16="http://schemas.microsoft.com/office/drawing/2014/main" id="{203B6F87-A5E1-6C86-728A-921E99F51F5D}"/>
              </a:ext>
            </a:extLst>
          </p:cNvPr>
          <p:cNvPicPr>
            <a:picLocks noChangeAspect="1"/>
          </p:cNvPicPr>
          <p:nvPr/>
        </p:nvPicPr>
        <p:blipFill>
          <a:blip r:embed="rId4"/>
          <a:stretch>
            <a:fillRect/>
          </a:stretch>
        </p:blipFill>
        <p:spPr>
          <a:xfrm>
            <a:off x="9359900" y="2309358"/>
            <a:ext cx="2743200" cy="1876425"/>
          </a:xfrm>
          <a:prstGeom prst="rect">
            <a:avLst/>
          </a:prstGeom>
        </p:spPr>
      </p:pic>
      <p:pic>
        <p:nvPicPr>
          <p:cNvPr id="9" name="Imagem 9" descr="Gráfico&#10;&#10;Descrição gerada automaticamente">
            <a:extLst>
              <a:ext uri="{FF2B5EF4-FFF2-40B4-BE49-F238E27FC236}">
                <a16:creationId xmlns:a16="http://schemas.microsoft.com/office/drawing/2014/main" id="{89862EDC-94C5-D5C6-8F6E-9AA456E8DE7C}"/>
              </a:ext>
            </a:extLst>
          </p:cNvPr>
          <p:cNvPicPr>
            <a:picLocks noChangeAspect="1"/>
          </p:cNvPicPr>
          <p:nvPr/>
        </p:nvPicPr>
        <p:blipFill>
          <a:blip r:embed="rId5"/>
          <a:stretch>
            <a:fillRect/>
          </a:stretch>
        </p:blipFill>
        <p:spPr>
          <a:xfrm>
            <a:off x="9450614" y="4182290"/>
            <a:ext cx="2570844" cy="2094775"/>
          </a:xfrm>
          <a:prstGeom prst="rect">
            <a:avLst/>
          </a:prstGeom>
        </p:spPr>
      </p:pic>
      <p:pic>
        <p:nvPicPr>
          <p:cNvPr id="10" name="Imagem 10" descr="Gráfico, Gráfico de mapa de árvore&#10;&#10;Descrição gerada automaticamente">
            <a:extLst>
              <a:ext uri="{FF2B5EF4-FFF2-40B4-BE49-F238E27FC236}">
                <a16:creationId xmlns:a16="http://schemas.microsoft.com/office/drawing/2014/main" id="{22AC80DE-EEA7-1868-2996-53B557298C90}"/>
              </a:ext>
            </a:extLst>
          </p:cNvPr>
          <p:cNvPicPr>
            <a:picLocks noChangeAspect="1"/>
          </p:cNvPicPr>
          <p:nvPr/>
        </p:nvPicPr>
        <p:blipFill>
          <a:blip r:embed="rId6"/>
          <a:stretch>
            <a:fillRect/>
          </a:stretch>
        </p:blipFill>
        <p:spPr>
          <a:xfrm>
            <a:off x="5558971" y="4327127"/>
            <a:ext cx="1482274" cy="1260816"/>
          </a:xfrm>
          <a:prstGeom prst="rect">
            <a:avLst/>
          </a:prstGeom>
        </p:spPr>
      </p:pic>
      <p:pic>
        <p:nvPicPr>
          <p:cNvPr id="13" name="Imagem 13" descr="Interface gráfica do usuário&#10;&#10;Descrição gerada automaticamente">
            <a:extLst>
              <a:ext uri="{FF2B5EF4-FFF2-40B4-BE49-F238E27FC236}">
                <a16:creationId xmlns:a16="http://schemas.microsoft.com/office/drawing/2014/main" id="{D5325FD7-D046-1BAA-23F5-FE1968E2D041}"/>
              </a:ext>
            </a:extLst>
          </p:cNvPr>
          <p:cNvPicPr>
            <a:picLocks noChangeAspect="1"/>
          </p:cNvPicPr>
          <p:nvPr/>
        </p:nvPicPr>
        <p:blipFill>
          <a:blip r:embed="rId7"/>
          <a:stretch>
            <a:fillRect/>
          </a:stretch>
        </p:blipFill>
        <p:spPr>
          <a:xfrm>
            <a:off x="5558972" y="2525759"/>
            <a:ext cx="1482274" cy="1262197"/>
          </a:xfrm>
          <a:prstGeom prst="rect">
            <a:avLst/>
          </a:prstGeom>
        </p:spPr>
      </p:pic>
      <p:cxnSp>
        <p:nvCxnSpPr>
          <p:cNvPr id="15" name="Conector de Seta Reta 14">
            <a:extLst>
              <a:ext uri="{FF2B5EF4-FFF2-40B4-BE49-F238E27FC236}">
                <a16:creationId xmlns:a16="http://schemas.microsoft.com/office/drawing/2014/main" id="{CBA821AC-A3D7-0296-A1C2-F8ABDA0D5D9D}"/>
              </a:ext>
            </a:extLst>
          </p:cNvPr>
          <p:cNvCxnSpPr>
            <a:cxnSpLocks/>
          </p:cNvCxnSpPr>
          <p:nvPr/>
        </p:nvCxnSpPr>
        <p:spPr>
          <a:xfrm flipV="1">
            <a:off x="2208276"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Conector de Seta Reta 15">
            <a:extLst>
              <a:ext uri="{FF2B5EF4-FFF2-40B4-BE49-F238E27FC236}">
                <a16:creationId xmlns:a16="http://schemas.microsoft.com/office/drawing/2014/main" id="{065F2540-5BBD-FE9B-3714-9FABFAEEAE33}"/>
              </a:ext>
            </a:extLst>
          </p:cNvPr>
          <p:cNvCxnSpPr>
            <a:cxnSpLocks/>
          </p:cNvCxnSpPr>
          <p:nvPr/>
        </p:nvCxnSpPr>
        <p:spPr>
          <a:xfrm flipV="1">
            <a:off x="2244561"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Conector de Seta Reta 16">
            <a:extLst>
              <a:ext uri="{FF2B5EF4-FFF2-40B4-BE49-F238E27FC236}">
                <a16:creationId xmlns:a16="http://schemas.microsoft.com/office/drawing/2014/main" id="{9525B247-FF87-8E1C-7489-E53D1FE790F0}"/>
              </a:ext>
            </a:extLst>
          </p:cNvPr>
          <p:cNvCxnSpPr>
            <a:cxnSpLocks/>
          </p:cNvCxnSpPr>
          <p:nvPr/>
        </p:nvCxnSpPr>
        <p:spPr>
          <a:xfrm flipV="1">
            <a:off x="4875275"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Conector de Seta Reta 17">
            <a:extLst>
              <a:ext uri="{FF2B5EF4-FFF2-40B4-BE49-F238E27FC236}">
                <a16:creationId xmlns:a16="http://schemas.microsoft.com/office/drawing/2014/main" id="{4FDB9B7E-0859-BC88-5FA7-476EE920280D}"/>
              </a:ext>
            </a:extLst>
          </p:cNvPr>
          <p:cNvCxnSpPr>
            <a:cxnSpLocks/>
          </p:cNvCxnSpPr>
          <p:nvPr/>
        </p:nvCxnSpPr>
        <p:spPr>
          <a:xfrm flipV="1">
            <a:off x="4875275"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8" name="Agrupar 37">
            <a:extLst>
              <a:ext uri="{FF2B5EF4-FFF2-40B4-BE49-F238E27FC236}">
                <a16:creationId xmlns:a16="http://schemas.microsoft.com/office/drawing/2014/main" id="{05C95CDA-C63C-30C0-28D7-B7D78BF81731}"/>
              </a:ext>
            </a:extLst>
          </p:cNvPr>
          <p:cNvGrpSpPr/>
          <p:nvPr/>
        </p:nvGrpSpPr>
        <p:grpSpPr>
          <a:xfrm>
            <a:off x="3483674" y="3685721"/>
            <a:ext cx="538019" cy="507348"/>
            <a:chOff x="2993817" y="3821792"/>
            <a:chExt cx="538019" cy="507348"/>
          </a:xfrm>
        </p:grpSpPr>
        <p:sp>
          <p:nvSpPr>
            <p:cNvPr id="28" name="CaixaDeTexto 12">
              <a:extLst>
                <a:ext uri="{FF2B5EF4-FFF2-40B4-BE49-F238E27FC236}">
                  <a16:creationId xmlns:a16="http://schemas.microsoft.com/office/drawing/2014/main" id="{C1B82F06-564F-C9ED-569F-C125D2E633EF}"/>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dirty="0">
                  <a:latin typeface="Calibri"/>
                  <a:cs typeface="Calibri"/>
                </a:rPr>
                <a:t>.</a:t>
              </a:r>
              <a:endParaRPr lang="pt-BR" sz="1400" dirty="0">
                <a:cs typeface="Calibri" panose="020F0502020204030204" pitchFamily="34" charset="0"/>
              </a:endParaRPr>
            </a:p>
          </p:txBody>
        </p:sp>
        <p:sp>
          <p:nvSpPr>
            <p:cNvPr id="36" name="CaixaDeTexto 12">
              <a:extLst>
                <a:ext uri="{FF2B5EF4-FFF2-40B4-BE49-F238E27FC236}">
                  <a16:creationId xmlns:a16="http://schemas.microsoft.com/office/drawing/2014/main" id="{262DD3A2-9D2B-ED52-9DE2-38D7DBBF7217}"/>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dirty="0">
                  <a:latin typeface="Calibri"/>
                  <a:cs typeface="Calibri"/>
                </a:rPr>
                <a:t>.</a:t>
              </a:r>
              <a:endParaRPr lang="pt-BR" sz="1400" dirty="0">
                <a:cs typeface="Calibri" panose="020F0502020204030204" pitchFamily="34" charset="0"/>
              </a:endParaRPr>
            </a:p>
          </p:txBody>
        </p:sp>
        <p:sp>
          <p:nvSpPr>
            <p:cNvPr id="37" name="CaixaDeTexto 12">
              <a:extLst>
                <a:ext uri="{FF2B5EF4-FFF2-40B4-BE49-F238E27FC236}">
                  <a16:creationId xmlns:a16="http://schemas.microsoft.com/office/drawing/2014/main" id="{93025A5C-5A38-E94A-00AA-6A2C24A83F13}"/>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dirty="0">
                  <a:latin typeface="Calibri"/>
                  <a:cs typeface="Calibri"/>
                </a:rPr>
                <a:t>.</a:t>
              </a:r>
              <a:endParaRPr lang="pt-BR" sz="1400" dirty="0">
                <a:cs typeface="Calibri" panose="020F0502020204030204" pitchFamily="34" charset="0"/>
              </a:endParaRPr>
            </a:p>
          </p:txBody>
        </p:sp>
      </p:grpSp>
      <p:pic>
        <p:nvPicPr>
          <p:cNvPr id="40" name="Imagem 40">
            <a:extLst>
              <a:ext uri="{FF2B5EF4-FFF2-40B4-BE49-F238E27FC236}">
                <a16:creationId xmlns:a16="http://schemas.microsoft.com/office/drawing/2014/main" id="{5A6D5D05-8708-757F-BA02-5DB84784D4AB}"/>
              </a:ext>
            </a:extLst>
          </p:cNvPr>
          <p:cNvPicPr>
            <a:picLocks noChangeAspect="1"/>
          </p:cNvPicPr>
          <p:nvPr/>
        </p:nvPicPr>
        <p:blipFill>
          <a:blip r:embed="rId8"/>
          <a:stretch>
            <a:fillRect/>
          </a:stretch>
        </p:blipFill>
        <p:spPr>
          <a:xfrm>
            <a:off x="2311400" y="1955800"/>
            <a:ext cx="2924628" cy="2193471"/>
          </a:xfrm>
          <a:prstGeom prst="rect">
            <a:avLst/>
          </a:prstGeom>
        </p:spPr>
      </p:pic>
      <p:pic>
        <p:nvPicPr>
          <p:cNvPr id="42" name="Imagem 42" descr="Uma imagem contendo computer&#10;&#10;Descrição gerada automaticamente">
            <a:extLst>
              <a:ext uri="{FF2B5EF4-FFF2-40B4-BE49-F238E27FC236}">
                <a16:creationId xmlns:a16="http://schemas.microsoft.com/office/drawing/2014/main" id="{64FC2DDA-F5C7-A83D-4B9B-9B07322CB047}"/>
              </a:ext>
            </a:extLst>
          </p:cNvPr>
          <p:cNvPicPr>
            <a:picLocks noChangeAspect="1"/>
          </p:cNvPicPr>
          <p:nvPr/>
        </p:nvPicPr>
        <p:blipFill>
          <a:blip r:embed="rId9"/>
          <a:stretch>
            <a:fillRect/>
          </a:stretch>
        </p:blipFill>
        <p:spPr>
          <a:xfrm>
            <a:off x="2383971" y="3933371"/>
            <a:ext cx="2743200" cy="2057400"/>
          </a:xfrm>
          <a:prstGeom prst="rect">
            <a:avLst/>
          </a:prstGeom>
        </p:spPr>
      </p:pic>
      <p:pic>
        <p:nvPicPr>
          <p:cNvPr id="47" name="Imagem 26">
            <a:extLst>
              <a:ext uri="{FF2B5EF4-FFF2-40B4-BE49-F238E27FC236}">
                <a16:creationId xmlns:a16="http://schemas.microsoft.com/office/drawing/2014/main" id="{095C6511-E5BD-14C2-58E6-C5CB14501764}"/>
              </a:ext>
            </a:extLst>
          </p:cNvPr>
          <p:cNvPicPr>
            <a:picLocks noChangeAspect="1"/>
          </p:cNvPicPr>
          <p:nvPr/>
        </p:nvPicPr>
        <p:blipFill>
          <a:blip r:embed="rId10"/>
          <a:stretch>
            <a:fillRect/>
          </a:stretch>
        </p:blipFill>
        <p:spPr>
          <a:xfrm>
            <a:off x="-128814" y="2246085"/>
            <a:ext cx="2443842" cy="1839685"/>
          </a:xfrm>
          <a:prstGeom prst="rect">
            <a:avLst/>
          </a:prstGeom>
        </p:spPr>
      </p:pic>
      <p:pic>
        <p:nvPicPr>
          <p:cNvPr id="49" name="Imagem 45">
            <a:extLst>
              <a:ext uri="{FF2B5EF4-FFF2-40B4-BE49-F238E27FC236}">
                <a16:creationId xmlns:a16="http://schemas.microsoft.com/office/drawing/2014/main" id="{3A0F2B77-B1A6-A2FE-70B3-2AB1B2AB352D}"/>
              </a:ext>
            </a:extLst>
          </p:cNvPr>
          <p:cNvPicPr>
            <a:picLocks noChangeAspect="1"/>
          </p:cNvPicPr>
          <p:nvPr/>
        </p:nvPicPr>
        <p:blipFill>
          <a:blip r:embed="rId11"/>
          <a:stretch>
            <a:fillRect/>
          </a:stretch>
        </p:blipFill>
        <p:spPr>
          <a:xfrm>
            <a:off x="-128815" y="4015013"/>
            <a:ext cx="2443842" cy="1885043"/>
          </a:xfrm>
          <a:prstGeom prst="rect">
            <a:avLst/>
          </a:prstGeom>
        </p:spPr>
      </p:pic>
    </p:spTree>
    <p:extLst>
      <p:ext uri="{BB962C8B-B14F-4D97-AF65-F5344CB8AC3E}">
        <p14:creationId xmlns:p14="http://schemas.microsoft.com/office/powerpoint/2010/main" val="194157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a:solidFill>
                  <a:srgbClr val="542F87"/>
                </a:solidFill>
                <a:latin typeface="Montserrat"/>
              </a:rPr>
              <a:t>Case </a:t>
            </a:r>
            <a:r>
              <a:rPr lang="pt-BR" sz="2600" dirty="0" err="1">
                <a:solidFill>
                  <a:srgbClr val="542F87"/>
                </a:solidFill>
                <a:latin typeface="Montserrat"/>
              </a:rPr>
              <a:t>study</a:t>
            </a:r>
            <a:r>
              <a:rPr lang="pt-BR" sz="2600" dirty="0">
                <a:solidFill>
                  <a:srgbClr val="542F87"/>
                </a:solidFill>
                <a:latin typeface="Montserrat"/>
              </a:rPr>
              <a:t>: HIV-1 protease</a:t>
            </a:r>
            <a:endParaRPr lang="pt-BR" dirty="0"/>
          </a:p>
          <a:p>
            <a:pPr marL="457200" indent="-457200" algn="l">
              <a:buFont typeface="Arial"/>
              <a:buChar char="•"/>
            </a:pPr>
            <a:r>
              <a:rPr lang="pt-BR" sz="2400" dirty="0" err="1">
                <a:solidFill>
                  <a:srgbClr val="542F87"/>
                </a:solidFill>
                <a:latin typeface="Montserrat"/>
              </a:rPr>
              <a:t>Structural</a:t>
            </a:r>
            <a:r>
              <a:rPr lang="pt-BR" sz="2400" dirty="0">
                <a:solidFill>
                  <a:srgbClr val="542F87"/>
                </a:solidFill>
                <a:latin typeface="Montserrat"/>
              </a:rPr>
              <a:t> </a:t>
            </a:r>
            <a:r>
              <a:rPr lang="pt-BR" sz="2400" dirty="0" err="1">
                <a:solidFill>
                  <a:srgbClr val="542F87"/>
                </a:solidFill>
                <a:latin typeface="Montserrat"/>
              </a:rPr>
              <a:t>cavity</a:t>
            </a:r>
            <a:r>
              <a:rPr lang="pt-BR" sz="2400" dirty="0">
                <a:solidFill>
                  <a:srgbClr val="542F87"/>
                </a:solidFill>
                <a:latin typeface="Montserrat"/>
              </a:rPr>
              <a:t> </a:t>
            </a:r>
            <a:r>
              <a:rPr lang="pt-BR" sz="2400" dirty="0" err="1">
                <a:solidFill>
                  <a:srgbClr val="542F87"/>
                </a:solidFill>
                <a:latin typeface="Montserrat"/>
              </a:rPr>
              <a:t>alignment</a:t>
            </a:r>
            <a:r>
              <a:rPr lang="pt-BR" sz="2400" dirty="0">
                <a:solidFill>
                  <a:srgbClr val="542F87"/>
                </a:solidFill>
                <a:latin typeface="Montserrat"/>
              </a:rPr>
              <a:t>: </a:t>
            </a:r>
            <a:r>
              <a:rPr lang="pt-BR" sz="2400" b="0" dirty="0">
                <a:solidFill>
                  <a:srgbClr val="542F87"/>
                </a:solidFill>
                <a:latin typeface="Montserrat"/>
              </a:rPr>
              <a:t>Contact </a:t>
            </a:r>
            <a:r>
              <a:rPr lang="pt-BR" sz="2400" b="0" dirty="0" err="1">
                <a:solidFill>
                  <a:srgbClr val="542F87"/>
                </a:solidFill>
                <a:latin typeface="Montserrat"/>
              </a:rPr>
              <a:t>matrix</a:t>
            </a:r>
            <a:r>
              <a:rPr lang="pt-BR" sz="2400" b="0" dirty="0">
                <a:solidFill>
                  <a:srgbClr val="542F87"/>
                </a:solidFill>
                <a:latin typeface="Montserrat"/>
              </a:rPr>
              <a:t> </a:t>
            </a:r>
            <a:r>
              <a:rPr lang="pt-BR" sz="2400" b="0" dirty="0" err="1">
                <a:solidFill>
                  <a:srgbClr val="542F87"/>
                </a:solidFill>
                <a:latin typeface="Montserrat"/>
              </a:rPr>
              <a:t>alignment</a:t>
            </a:r>
            <a:endParaRPr lang="pt-BR" sz="2400" b="0">
              <a:solidFill>
                <a:srgbClr val="542F87"/>
              </a:solidFill>
              <a:latin typeface="Montserrat"/>
            </a:endParaRPr>
          </a:p>
          <a:p>
            <a:pPr algn="l"/>
            <a:endParaRPr lang="pt-BR">
              <a:latin typeface="Montserrat"/>
            </a:endParaRPr>
          </a:p>
        </p:txBody>
      </p:sp>
      <p:sp>
        <p:nvSpPr>
          <p:cNvPr id="30" name="Seta: para a Direita 29">
            <a:extLst>
              <a:ext uri="{FF2B5EF4-FFF2-40B4-BE49-F238E27FC236}">
                <a16:creationId xmlns:a16="http://schemas.microsoft.com/office/drawing/2014/main" id="{EC65F5D5-5E2F-95ED-D1D9-2AD512965CB7}"/>
              </a:ext>
            </a:extLst>
          </p:cNvPr>
          <p:cNvSpPr/>
          <p:nvPr/>
        </p:nvSpPr>
        <p:spPr>
          <a:xfrm>
            <a:off x="7265012"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dirty="0" err="1">
                <a:solidFill>
                  <a:schemeClr val="tx1"/>
                </a:solidFill>
                <a:cs typeface="Calibri"/>
              </a:rPr>
              <a:t>Clustering</a:t>
            </a:r>
            <a:r>
              <a:rPr lang="pt-BR" sz="1600" dirty="0">
                <a:solidFill>
                  <a:schemeClr val="tx1"/>
                </a:solidFill>
                <a:cs typeface="Calibri"/>
              </a:rPr>
              <a:t> (</a:t>
            </a:r>
            <a:r>
              <a:rPr lang="pt-BR" sz="1600" b="1" dirty="0" err="1">
                <a:solidFill>
                  <a:schemeClr val="tx1"/>
                </a:solidFill>
                <a:cs typeface="Calibri"/>
              </a:rPr>
              <a:t>Dice</a:t>
            </a:r>
            <a:r>
              <a:rPr lang="pt-BR" sz="1600" dirty="0">
                <a:solidFill>
                  <a:schemeClr val="tx1"/>
                </a:solidFill>
                <a:cs typeface="Calibri"/>
              </a:rPr>
              <a:t>)</a:t>
            </a:r>
          </a:p>
          <a:p>
            <a:pPr algn="ctr"/>
            <a:r>
              <a:rPr lang="pt-BR" sz="1600" dirty="0">
                <a:solidFill>
                  <a:schemeClr val="tx1"/>
                </a:solidFill>
                <a:cs typeface="Calibri"/>
              </a:rPr>
              <a:t>672 </a:t>
            </a:r>
            <a:r>
              <a:rPr lang="pt-BR" sz="1600" dirty="0" err="1">
                <a:solidFill>
                  <a:schemeClr val="tx1"/>
                </a:solidFill>
                <a:cs typeface="Calibri"/>
              </a:rPr>
              <a:t>contact</a:t>
            </a:r>
            <a:r>
              <a:rPr lang="pt-BR" sz="1600" dirty="0">
                <a:solidFill>
                  <a:schemeClr val="tx1"/>
                </a:solidFill>
                <a:cs typeface="Calibri"/>
              </a:rPr>
              <a:t> </a:t>
            </a:r>
            <a:r>
              <a:rPr lang="pt-BR" sz="1600" dirty="0" err="1">
                <a:solidFill>
                  <a:schemeClr val="tx1"/>
                </a:solidFill>
                <a:cs typeface="Calibri"/>
              </a:rPr>
              <a:t>maps</a:t>
            </a:r>
            <a:endParaRPr lang="pt-BR" sz="1600" dirty="0">
              <a:solidFill>
                <a:schemeClr val="tx1"/>
              </a:solidFill>
              <a:cs typeface="Calibri"/>
            </a:endParaRPr>
          </a:p>
          <a:p>
            <a:pPr algn="ctr"/>
            <a:r>
              <a:rPr lang="pt-BR" sz="1600" dirty="0">
                <a:solidFill>
                  <a:schemeClr val="tx1"/>
                </a:solidFill>
                <a:cs typeface="Calibri"/>
              </a:rPr>
              <a:t>(201 frames)</a:t>
            </a:r>
          </a:p>
        </p:txBody>
      </p:sp>
      <p:sp>
        <p:nvSpPr>
          <p:cNvPr id="34" name="CaixaDeTexto 13">
            <a:extLst>
              <a:ext uri="{FF2B5EF4-FFF2-40B4-BE49-F238E27FC236}">
                <a16:creationId xmlns:a16="http://schemas.microsoft.com/office/drawing/2014/main" id="{78D47759-8C10-FAF6-E4AA-C3B6DE4D458D}"/>
              </a:ext>
            </a:extLst>
          </p:cNvPr>
          <p:cNvSpPr txBox="1"/>
          <p:nvPr/>
        </p:nvSpPr>
        <p:spPr>
          <a:xfrm>
            <a:off x="9565388" y="1777757"/>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dirty="0" err="1">
                <a:latin typeface="Calibri"/>
                <a:cs typeface="Calibri"/>
              </a:rPr>
              <a:t>Silhouette</a:t>
            </a:r>
            <a:r>
              <a:rPr lang="pt-BR" dirty="0">
                <a:latin typeface="Calibri"/>
                <a:cs typeface="Calibri"/>
              </a:rPr>
              <a:t> Score: 0.5243</a:t>
            </a:r>
          </a:p>
          <a:p>
            <a:r>
              <a:rPr lang="pt-BR" dirty="0">
                <a:latin typeface="Calibri"/>
                <a:cs typeface="Calibri"/>
              </a:rPr>
              <a:t>N = 16 clusters</a:t>
            </a:r>
            <a:endParaRPr lang="pt-BR" dirty="0">
              <a:cs typeface="Calibri"/>
            </a:endParaRPr>
          </a:p>
        </p:txBody>
      </p:sp>
      <p:pic>
        <p:nvPicPr>
          <p:cNvPr id="4" name="Imagem 5">
            <a:extLst>
              <a:ext uri="{FF2B5EF4-FFF2-40B4-BE49-F238E27FC236}">
                <a16:creationId xmlns:a16="http://schemas.microsoft.com/office/drawing/2014/main" id="{DF3FED51-01A7-65F3-4B9A-3DB6926EF6CE}"/>
              </a:ext>
            </a:extLst>
          </p:cNvPr>
          <p:cNvPicPr>
            <a:picLocks noChangeAspect="1"/>
          </p:cNvPicPr>
          <p:nvPr/>
        </p:nvPicPr>
        <p:blipFill>
          <a:blip r:embed="rId4"/>
          <a:stretch>
            <a:fillRect/>
          </a:stretch>
        </p:blipFill>
        <p:spPr>
          <a:xfrm>
            <a:off x="9477829" y="2365531"/>
            <a:ext cx="2743200" cy="1872936"/>
          </a:xfrm>
          <a:prstGeom prst="rect">
            <a:avLst/>
          </a:prstGeom>
        </p:spPr>
      </p:pic>
      <p:pic>
        <p:nvPicPr>
          <p:cNvPr id="11" name="Imagem 11" descr="Gráfico, Diagrama&#10;&#10;Descrição gerada automaticamente">
            <a:extLst>
              <a:ext uri="{FF2B5EF4-FFF2-40B4-BE49-F238E27FC236}">
                <a16:creationId xmlns:a16="http://schemas.microsoft.com/office/drawing/2014/main" id="{BB721B0C-605D-FB7B-5B1F-DD7AE02721C1}"/>
              </a:ext>
            </a:extLst>
          </p:cNvPr>
          <p:cNvPicPr>
            <a:picLocks noChangeAspect="1"/>
          </p:cNvPicPr>
          <p:nvPr/>
        </p:nvPicPr>
        <p:blipFill>
          <a:blip r:embed="rId5"/>
          <a:stretch>
            <a:fillRect/>
          </a:stretch>
        </p:blipFill>
        <p:spPr>
          <a:xfrm>
            <a:off x="9559471" y="4236719"/>
            <a:ext cx="2570843" cy="2067561"/>
          </a:xfrm>
          <a:prstGeom prst="rect">
            <a:avLst/>
          </a:prstGeom>
        </p:spPr>
      </p:pic>
      <p:pic>
        <p:nvPicPr>
          <p:cNvPr id="12" name="Imagem 12" descr="Uma imagem contendo Quadrado&#10;&#10;Descrição gerada automaticamente">
            <a:extLst>
              <a:ext uri="{FF2B5EF4-FFF2-40B4-BE49-F238E27FC236}">
                <a16:creationId xmlns:a16="http://schemas.microsoft.com/office/drawing/2014/main" id="{FA168434-D254-4E51-D868-5D8563169928}"/>
              </a:ext>
            </a:extLst>
          </p:cNvPr>
          <p:cNvPicPr>
            <a:picLocks noChangeAspect="1"/>
          </p:cNvPicPr>
          <p:nvPr/>
        </p:nvPicPr>
        <p:blipFill>
          <a:blip r:embed="rId6"/>
          <a:stretch>
            <a:fillRect/>
          </a:stretch>
        </p:blipFill>
        <p:spPr>
          <a:xfrm>
            <a:off x="5622018" y="2528661"/>
            <a:ext cx="1333954" cy="1333954"/>
          </a:xfrm>
          <a:prstGeom prst="rect">
            <a:avLst/>
          </a:prstGeom>
        </p:spPr>
      </p:pic>
      <p:pic>
        <p:nvPicPr>
          <p:cNvPr id="13" name="Imagem 13" descr="Gráfico de dispersão&#10;&#10;Descrição gerada automaticamente">
            <a:extLst>
              <a:ext uri="{FF2B5EF4-FFF2-40B4-BE49-F238E27FC236}">
                <a16:creationId xmlns:a16="http://schemas.microsoft.com/office/drawing/2014/main" id="{3714E5AE-A706-65F0-4C55-AA664811BCCE}"/>
              </a:ext>
            </a:extLst>
          </p:cNvPr>
          <p:cNvPicPr>
            <a:picLocks noChangeAspect="1"/>
          </p:cNvPicPr>
          <p:nvPr/>
        </p:nvPicPr>
        <p:blipFill>
          <a:blip r:embed="rId7"/>
          <a:stretch>
            <a:fillRect/>
          </a:stretch>
        </p:blipFill>
        <p:spPr>
          <a:xfrm>
            <a:off x="5619750" y="4177393"/>
            <a:ext cx="1343479" cy="1333954"/>
          </a:xfrm>
          <a:prstGeom prst="rect">
            <a:avLst/>
          </a:prstGeom>
        </p:spPr>
      </p:pic>
      <p:sp>
        <p:nvSpPr>
          <p:cNvPr id="15" name="CaixaDeTexto 14">
            <a:extLst>
              <a:ext uri="{FF2B5EF4-FFF2-40B4-BE49-F238E27FC236}">
                <a16:creationId xmlns:a16="http://schemas.microsoft.com/office/drawing/2014/main" id="{644964E4-3084-8A9A-705B-82053566CAD5}"/>
              </a:ext>
            </a:extLst>
          </p:cNvPr>
          <p:cNvSpPr txBox="1"/>
          <p:nvPr/>
        </p:nvSpPr>
        <p:spPr>
          <a:xfrm>
            <a:off x="5624373" y="593555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dirty="0">
                <a:latin typeface="Calibri"/>
                <a:cs typeface="Calibri"/>
              </a:rPr>
              <a:t>Input </a:t>
            </a:r>
            <a:r>
              <a:rPr lang="pt-BR" sz="1600" b="1" dirty="0" err="1">
                <a:latin typeface="Calibri"/>
                <a:cs typeface="Calibri"/>
              </a:rPr>
              <a:t>size</a:t>
            </a:r>
            <a:r>
              <a:rPr lang="pt-BR" sz="1600" dirty="0">
                <a:latin typeface="Calibri"/>
                <a:cs typeface="Calibri"/>
              </a:rPr>
              <a:t> = 198 * 198</a:t>
            </a:r>
            <a:endParaRPr lang="pt-BR" sz="1600">
              <a:cs typeface="Calibri"/>
            </a:endParaRPr>
          </a:p>
          <a:p>
            <a:r>
              <a:rPr lang="pt-BR" sz="1600" dirty="0">
                <a:latin typeface="Calibri"/>
                <a:cs typeface="Calibri"/>
              </a:rPr>
              <a:t>                   = 3.9 * </a:t>
            </a:r>
            <a:r>
              <a:rPr lang="pt-BR" sz="1600" b="1" dirty="0">
                <a:latin typeface="Calibri"/>
                <a:cs typeface="Calibri"/>
              </a:rPr>
              <a:t>10⁴</a:t>
            </a:r>
            <a:r>
              <a:rPr lang="pt-BR" sz="1600" dirty="0">
                <a:latin typeface="Calibri"/>
                <a:cs typeface="Calibri"/>
              </a:rPr>
              <a:t> pixels</a:t>
            </a:r>
          </a:p>
        </p:txBody>
      </p:sp>
      <p:sp>
        <p:nvSpPr>
          <p:cNvPr id="21" name="CaixaDeTexto 12">
            <a:extLst>
              <a:ext uri="{FF2B5EF4-FFF2-40B4-BE49-F238E27FC236}">
                <a16:creationId xmlns:a16="http://schemas.microsoft.com/office/drawing/2014/main" id="{B1CB8CBF-B390-A9B7-600E-9AEFAD3F50B4}"/>
              </a:ext>
            </a:extLst>
          </p:cNvPr>
          <p:cNvSpPr txBox="1"/>
          <p:nvPr/>
        </p:nvSpPr>
        <p:spPr>
          <a:xfrm>
            <a:off x="5488462" y="5590721"/>
            <a:ext cx="16175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dirty="0" err="1">
                <a:latin typeface="Calibri"/>
                <a:cs typeface="Calibri"/>
              </a:rPr>
              <a:t>Boolean</a:t>
            </a:r>
            <a:r>
              <a:rPr lang="pt-BR" sz="1400" dirty="0">
                <a:latin typeface="Calibri"/>
                <a:cs typeface="Calibri"/>
              </a:rPr>
              <a:t> </a:t>
            </a:r>
            <a:r>
              <a:rPr lang="pt-BR" sz="1400" dirty="0" err="1">
                <a:latin typeface="Calibri"/>
                <a:cs typeface="Calibri"/>
              </a:rPr>
              <a:t>array</a:t>
            </a:r>
            <a:endParaRPr lang="pt-BR" sz="1400" dirty="0" err="1">
              <a:cs typeface="Calibri" panose="020F0502020204030204" pitchFamily="34" charset="0"/>
            </a:endParaRPr>
          </a:p>
        </p:txBody>
      </p:sp>
      <p:cxnSp>
        <p:nvCxnSpPr>
          <p:cNvPr id="43" name="Conector de Seta Reta 42">
            <a:extLst>
              <a:ext uri="{FF2B5EF4-FFF2-40B4-BE49-F238E27FC236}">
                <a16:creationId xmlns:a16="http://schemas.microsoft.com/office/drawing/2014/main" id="{2C7EE661-98DC-A7A7-1244-ABEDDED91BB7}"/>
              </a:ext>
            </a:extLst>
          </p:cNvPr>
          <p:cNvCxnSpPr>
            <a:cxnSpLocks/>
          </p:cNvCxnSpPr>
          <p:nvPr/>
        </p:nvCxnSpPr>
        <p:spPr>
          <a:xfrm flipV="1">
            <a:off x="2208276"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Conector de Seta Reta 44">
            <a:extLst>
              <a:ext uri="{FF2B5EF4-FFF2-40B4-BE49-F238E27FC236}">
                <a16:creationId xmlns:a16="http://schemas.microsoft.com/office/drawing/2014/main" id="{451F0C76-8BA1-BDD8-F9C9-AAF4A3E52506}"/>
              </a:ext>
            </a:extLst>
          </p:cNvPr>
          <p:cNvCxnSpPr>
            <a:cxnSpLocks/>
          </p:cNvCxnSpPr>
          <p:nvPr/>
        </p:nvCxnSpPr>
        <p:spPr>
          <a:xfrm flipV="1">
            <a:off x="2244561"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Conector de Seta Reta 46">
            <a:extLst>
              <a:ext uri="{FF2B5EF4-FFF2-40B4-BE49-F238E27FC236}">
                <a16:creationId xmlns:a16="http://schemas.microsoft.com/office/drawing/2014/main" id="{10244FCE-7FF4-F623-03F6-8C49B7561BEA}"/>
              </a:ext>
            </a:extLst>
          </p:cNvPr>
          <p:cNvCxnSpPr>
            <a:cxnSpLocks/>
          </p:cNvCxnSpPr>
          <p:nvPr/>
        </p:nvCxnSpPr>
        <p:spPr>
          <a:xfrm flipV="1">
            <a:off x="4875275"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ector de Seta Reta 48">
            <a:extLst>
              <a:ext uri="{FF2B5EF4-FFF2-40B4-BE49-F238E27FC236}">
                <a16:creationId xmlns:a16="http://schemas.microsoft.com/office/drawing/2014/main" id="{B62C3CCA-359B-E01C-F7C8-098D963D6662}"/>
              </a:ext>
            </a:extLst>
          </p:cNvPr>
          <p:cNvCxnSpPr>
            <a:cxnSpLocks/>
          </p:cNvCxnSpPr>
          <p:nvPr/>
        </p:nvCxnSpPr>
        <p:spPr>
          <a:xfrm flipV="1">
            <a:off x="4875275"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57" name="Agrupar 56">
            <a:extLst>
              <a:ext uri="{FF2B5EF4-FFF2-40B4-BE49-F238E27FC236}">
                <a16:creationId xmlns:a16="http://schemas.microsoft.com/office/drawing/2014/main" id="{05AA8808-6BCF-29BB-6080-DABC3EC7834E}"/>
              </a:ext>
            </a:extLst>
          </p:cNvPr>
          <p:cNvGrpSpPr/>
          <p:nvPr/>
        </p:nvGrpSpPr>
        <p:grpSpPr>
          <a:xfrm>
            <a:off x="3483674" y="3685721"/>
            <a:ext cx="538019" cy="507348"/>
            <a:chOff x="2993817" y="3821792"/>
            <a:chExt cx="538019" cy="507348"/>
          </a:xfrm>
        </p:grpSpPr>
        <p:sp>
          <p:nvSpPr>
            <p:cNvPr id="54" name="CaixaDeTexto 12">
              <a:extLst>
                <a:ext uri="{FF2B5EF4-FFF2-40B4-BE49-F238E27FC236}">
                  <a16:creationId xmlns:a16="http://schemas.microsoft.com/office/drawing/2014/main" id="{84E92600-3BEC-E203-46E0-9275876BBD9D}"/>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dirty="0">
                  <a:latin typeface="Calibri"/>
                  <a:cs typeface="Calibri"/>
                </a:rPr>
                <a:t>.</a:t>
              </a:r>
              <a:endParaRPr lang="pt-BR" sz="1400" dirty="0">
                <a:cs typeface="Calibri" panose="020F0502020204030204" pitchFamily="34" charset="0"/>
              </a:endParaRPr>
            </a:p>
          </p:txBody>
        </p:sp>
        <p:sp>
          <p:nvSpPr>
            <p:cNvPr id="55" name="CaixaDeTexto 12">
              <a:extLst>
                <a:ext uri="{FF2B5EF4-FFF2-40B4-BE49-F238E27FC236}">
                  <a16:creationId xmlns:a16="http://schemas.microsoft.com/office/drawing/2014/main" id="{D3F58692-8E88-A73B-7143-590F4EE14608}"/>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dirty="0">
                  <a:latin typeface="Calibri"/>
                  <a:cs typeface="Calibri"/>
                </a:rPr>
                <a:t>.</a:t>
              </a:r>
              <a:endParaRPr lang="pt-BR" sz="1400" dirty="0">
                <a:cs typeface="Calibri" panose="020F0502020204030204" pitchFamily="34" charset="0"/>
              </a:endParaRPr>
            </a:p>
          </p:txBody>
        </p:sp>
        <p:sp>
          <p:nvSpPr>
            <p:cNvPr id="56" name="CaixaDeTexto 12">
              <a:extLst>
                <a:ext uri="{FF2B5EF4-FFF2-40B4-BE49-F238E27FC236}">
                  <a16:creationId xmlns:a16="http://schemas.microsoft.com/office/drawing/2014/main" id="{D6F50DFE-AE35-BD11-8C94-E8F88FE6614E}"/>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dirty="0">
                  <a:latin typeface="Calibri"/>
                  <a:cs typeface="Calibri"/>
                </a:rPr>
                <a:t>.</a:t>
              </a:r>
              <a:endParaRPr lang="pt-BR" sz="1400" dirty="0">
                <a:cs typeface="Calibri" panose="020F0502020204030204" pitchFamily="34" charset="0"/>
              </a:endParaRPr>
            </a:p>
          </p:txBody>
        </p:sp>
      </p:grpSp>
      <p:pic>
        <p:nvPicPr>
          <p:cNvPr id="59" name="Imagem 40">
            <a:extLst>
              <a:ext uri="{FF2B5EF4-FFF2-40B4-BE49-F238E27FC236}">
                <a16:creationId xmlns:a16="http://schemas.microsoft.com/office/drawing/2014/main" id="{7B700121-BE39-F26B-5BB3-4A7BBD96036F}"/>
              </a:ext>
            </a:extLst>
          </p:cNvPr>
          <p:cNvPicPr>
            <a:picLocks noChangeAspect="1"/>
          </p:cNvPicPr>
          <p:nvPr/>
        </p:nvPicPr>
        <p:blipFill>
          <a:blip r:embed="rId8"/>
          <a:stretch>
            <a:fillRect/>
          </a:stretch>
        </p:blipFill>
        <p:spPr>
          <a:xfrm>
            <a:off x="-283029" y="1955800"/>
            <a:ext cx="2924628" cy="2193471"/>
          </a:xfrm>
          <a:prstGeom prst="rect">
            <a:avLst/>
          </a:prstGeom>
        </p:spPr>
      </p:pic>
      <p:pic>
        <p:nvPicPr>
          <p:cNvPr id="61" name="Imagem 42" descr="Uma imagem contendo computer&#10;&#10;Descrição gerada automaticamente">
            <a:extLst>
              <a:ext uri="{FF2B5EF4-FFF2-40B4-BE49-F238E27FC236}">
                <a16:creationId xmlns:a16="http://schemas.microsoft.com/office/drawing/2014/main" id="{D49C213C-FC1E-652B-97EB-3D5A33AF9D74}"/>
              </a:ext>
            </a:extLst>
          </p:cNvPr>
          <p:cNvPicPr>
            <a:picLocks noChangeAspect="1"/>
          </p:cNvPicPr>
          <p:nvPr/>
        </p:nvPicPr>
        <p:blipFill>
          <a:blip r:embed="rId9"/>
          <a:stretch>
            <a:fillRect/>
          </a:stretch>
        </p:blipFill>
        <p:spPr>
          <a:xfrm>
            <a:off x="-210458" y="3933371"/>
            <a:ext cx="2743200" cy="2057400"/>
          </a:xfrm>
          <a:prstGeom prst="rect">
            <a:avLst/>
          </a:prstGeom>
        </p:spPr>
      </p:pic>
      <p:pic>
        <p:nvPicPr>
          <p:cNvPr id="65" name="Imagem 65">
            <a:extLst>
              <a:ext uri="{FF2B5EF4-FFF2-40B4-BE49-F238E27FC236}">
                <a16:creationId xmlns:a16="http://schemas.microsoft.com/office/drawing/2014/main" id="{72C560DA-77BA-EDF3-12FF-40537B974C2E}"/>
              </a:ext>
            </a:extLst>
          </p:cNvPr>
          <p:cNvPicPr>
            <a:picLocks noChangeAspect="1"/>
          </p:cNvPicPr>
          <p:nvPr/>
        </p:nvPicPr>
        <p:blipFill>
          <a:blip r:embed="rId10"/>
          <a:stretch>
            <a:fillRect/>
          </a:stretch>
        </p:blipFill>
        <p:spPr>
          <a:xfrm>
            <a:off x="2206892" y="3804010"/>
            <a:ext cx="3045540" cy="2291643"/>
          </a:xfrm>
          <a:prstGeom prst="rect">
            <a:avLst/>
          </a:prstGeom>
        </p:spPr>
      </p:pic>
      <p:pic>
        <p:nvPicPr>
          <p:cNvPr id="66" name="Imagem 66">
            <a:extLst>
              <a:ext uri="{FF2B5EF4-FFF2-40B4-BE49-F238E27FC236}">
                <a16:creationId xmlns:a16="http://schemas.microsoft.com/office/drawing/2014/main" id="{61FFA215-210A-B84C-CBB9-7C9429804386}"/>
              </a:ext>
            </a:extLst>
          </p:cNvPr>
          <p:cNvPicPr>
            <a:picLocks noChangeAspect="1"/>
          </p:cNvPicPr>
          <p:nvPr/>
        </p:nvPicPr>
        <p:blipFill>
          <a:blip r:embed="rId11"/>
          <a:stretch>
            <a:fillRect/>
          </a:stretch>
        </p:blipFill>
        <p:spPr>
          <a:xfrm>
            <a:off x="2248646" y="1855269"/>
            <a:ext cx="3045540" cy="2291643"/>
          </a:xfrm>
          <a:prstGeom prst="rect">
            <a:avLst/>
          </a:prstGeom>
        </p:spPr>
      </p:pic>
    </p:spTree>
    <p:extLst>
      <p:ext uri="{BB962C8B-B14F-4D97-AF65-F5344CB8AC3E}">
        <p14:creationId xmlns:p14="http://schemas.microsoft.com/office/powerpoint/2010/main" val="307525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82576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a:solidFill>
                  <a:srgbClr val="542F87"/>
                </a:solidFill>
                <a:latin typeface="Montserrat"/>
              </a:rPr>
              <a:t>Case </a:t>
            </a:r>
            <a:r>
              <a:rPr lang="pt-BR" sz="2600" dirty="0" err="1">
                <a:solidFill>
                  <a:srgbClr val="542F87"/>
                </a:solidFill>
                <a:latin typeface="Montserrat"/>
              </a:rPr>
              <a:t>study</a:t>
            </a:r>
            <a:r>
              <a:rPr lang="pt-BR" sz="2600" dirty="0">
                <a:solidFill>
                  <a:srgbClr val="542F87"/>
                </a:solidFill>
                <a:latin typeface="Montserrat"/>
              </a:rPr>
              <a:t>: HIV-1 protease</a:t>
            </a:r>
            <a:endParaRPr lang="pt-BR" dirty="0"/>
          </a:p>
          <a:p>
            <a:pPr marL="457200" indent="-457200" algn="l">
              <a:buFont typeface="Arial"/>
              <a:buChar char="•"/>
            </a:pPr>
            <a:r>
              <a:rPr lang="pt-BR" sz="2400" dirty="0" err="1">
                <a:solidFill>
                  <a:srgbClr val="542F87"/>
                </a:solidFill>
                <a:latin typeface="Montserrat"/>
              </a:rPr>
              <a:t>Structural</a:t>
            </a:r>
            <a:r>
              <a:rPr lang="pt-BR" sz="2400" dirty="0">
                <a:solidFill>
                  <a:srgbClr val="542F87"/>
                </a:solidFill>
                <a:latin typeface="Montserrat"/>
              </a:rPr>
              <a:t> </a:t>
            </a:r>
            <a:r>
              <a:rPr lang="pt-BR" sz="2400" dirty="0" err="1">
                <a:solidFill>
                  <a:srgbClr val="542F87"/>
                </a:solidFill>
                <a:latin typeface="Montserrat"/>
              </a:rPr>
              <a:t>cavity</a:t>
            </a:r>
            <a:r>
              <a:rPr lang="pt-BR" sz="2400" dirty="0">
                <a:solidFill>
                  <a:srgbClr val="542F87"/>
                </a:solidFill>
                <a:latin typeface="Montserrat"/>
              </a:rPr>
              <a:t> </a:t>
            </a:r>
            <a:r>
              <a:rPr lang="pt-BR" sz="2400" dirty="0" err="1">
                <a:solidFill>
                  <a:srgbClr val="542F87"/>
                </a:solidFill>
                <a:latin typeface="Montserrat"/>
              </a:rPr>
              <a:t>alignment</a:t>
            </a:r>
            <a:endParaRPr lang="pt-BR" sz="2400">
              <a:solidFill>
                <a:srgbClr val="542F87"/>
              </a:solidFill>
              <a:latin typeface="Montserrat"/>
            </a:endParaRPr>
          </a:p>
        </p:txBody>
      </p:sp>
      <p:pic>
        <p:nvPicPr>
          <p:cNvPr id="6" name="Imagem 5">
            <a:extLst>
              <a:ext uri="{FF2B5EF4-FFF2-40B4-BE49-F238E27FC236}">
                <a16:creationId xmlns:a16="http://schemas.microsoft.com/office/drawing/2014/main" id="{23E1F085-E9AD-B6AA-9E30-2D315FAACFC4}"/>
              </a:ext>
            </a:extLst>
          </p:cNvPr>
          <p:cNvPicPr>
            <a:picLocks noChangeAspect="1"/>
          </p:cNvPicPr>
          <p:nvPr/>
        </p:nvPicPr>
        <p:blipFill>
          <a:blip r:embed="rId4"/>
          <a:stretch>
            <a:fillRect/>
          </a:stretch>
        </p:blipFill>
        <p:spPr>
          <a:xfrm>
            <a:off x="8809650" y="4100650"/>
            <a:ext cx="2356981" cy="1611978"/>
          </a:xfrm>
          <a:prstGeom prst="rect">
            <a:avLst/>
          </a:prstGeom>
        </p:spPr>
      </p:pic>
      <p:pic>
        <p:nvPicPr>
          <p:cNvPr id="9" name="Imagem 5" descr="Uma imagem contendo no interior, comida, azul, mesa&#10;&#10;Descrição gerada automaticamente">
            <a:extLst>
              <a:ext uri="{FF2B5EF4-FFF2-40B4-BE49-F238E27FC236}">
                <a16:creationId xmlns:a16="http://schemas.microsoft.com/office/drawing/2014/main" id="{34CD5575-B2F9-15D2-7499-CC8EFA6262BA}"/>
              </a:ext>
            </a:extLst>
          </p:cNvPr>
          <p:cNvPicPr>
            <a:picLocks noChangeAspect="1"/>
          </p:cNvPicPr>
          <p:nvPr/>
        </p:nvPicPr>
        <p:blipFill>
          <a:blip r:embed="rId5"/>
          <a:stretch>
            <a:fillRect/>
          </a:stretch>
        </p:blipFill>
        <p:spPr>
          <a:xfrm>
            <a:off x="6179407" y="4100650"/>
            <a:ext cx="2356981" cy="1615467"/>
          </a:xfrm>
          <a:prstGeom prst="rect">
            <a:avLst/>
          </a:prstGeom>
        </p:spPr>
      </p:pic>
      <p:pic>
        <p:nvPicPr>
          <p:cNvPr id="11" name="Imagem 18" descr="Uma imagem contendo no interior, azul, mesa, comida&#10;&#10;Descrição gerada automaticamente">
            <a:extLst>
              <a:ext uri="{FF2B5EF4-FFF2-40B4-BE49-F238E27FC236}">
                <a16:creationId xmlns:a16="http://schemas.microsoft.com/office/drawing/2014/main" id="{6520C6B3-B396-802D-2B2A-236E8B03A6F1}"/>
              </a:ext>
            </a:extLst>
          </p:cNvPr>
          <p:cNvPicPr>
            <a:picLocks noChangeAspect="1"/>
          </p:cNvPicPr>
          <p:nvPr/>
        </p:nvPicPr>
        <p:blipFill>
          <a:blip r:embed="rId6"/>
          <a:stretch>
            <a:fillRect/>
          </a:stretch>
        </p:blipFill>
        <p:spPr>
          <a:xfrm>
            <a:off x="3549164" y="4105870"/>
            <a:ext cx="2356981" cy="1611978"/>
          </a:xfrm>
          <a:prstGeom prst="rect">
            <a:avLst/>
          </a:prstGeom>
        </p:spPr>
      </p:pic>
      <p:graphicFrame>
        <p:nvGraphicFramePr>
          <p:cNvPr id="12" name="Tabela 12">
            <a:extLst>
              <a:ext uri="{FF2B5EF4-FFF2-40B4-BE49-F238E27FC236}">
                <a16:creationId xmlns:a16="http://schemas.microsoft.com/office/drawing/2014/main" id="{FA1906DC-DA61-875D-45C0-EB8DAE39FB8B}"/>
              </a:ext>
            </a:extLst>
          </p:cNvPr>
          <p:cNvGraphicFramePr>
            <a:graphicFrameLocks noGrp="1"/>
          </p:cNvGraphicFramePr>
          <p:nvPr>
            <p:extLst>
              <p:ext uri="{D42A27DB-BD31-4B8C-83A1-F6EECF244321}">
                <p14:modId xmlns:p14="http://schemas.microsoft.com/office/powerpoint/2010/main" val="2871144041"/>
              </p:ext>
            </p:extLst>
          </p:nvPr>
        </p:nvGraphicFramePr>
        <p:xfrm>
          <a:off x="720246" y="2473890"/>
          <a:ext cx="10821902" cy="1229493"/>
        </p:xfrm>
        <a:graphic>
          <a:graphicData uri="http://schemas.openxmlformats.org/drawingml/2006/table">
            <a:tbl>
              <a:tblPr firstRow="1" bandRow="1">
                <a:tableStyleId>{0E3FDE45-AF77-4B5C-9715-49D594BDF05E}</a:tableStyleId>
              </a:tblPr>
              <a:tblGrid>
                <a:gridCol w="2743089">
                  <a:extLst>
                    <a:ext uri="{9D8B030D-6E8A-4147-A177-3AD203B41FA5}">
                      <a16:colId xmlns:a16="http://schemas.microsoft.com/office/drawing/2014/main" val="2594564606"/>
                    </a:ext>
                  </a:extLst>
                </a:gridCol>
                <a:gridCol w="2592632">
                  <a:extLst>
                    <a:ext uri="{9D8B030D-6E8A-4147-A177-3AD203B41FA5}">
                      <a16:colId xmlns:a16="http://schemas.microsoft.com/office/drawing/2014/main" val="2622047191"/>
                    </a:ext>
                  </a:extLst>
                </a:gridCol>
                <a:gridCol w="2592632">
                  <a:extLst>
                    <a:ext uri="{9D8B030D-6E8A-4147-A177-3AD203B41FA5}">
                      <a16:colId xmlns:a16="http://schemas.microsoft.com/office/drawing/2014/main" val="1514548058"/>
                    </a:ext>
                  </a:extLst>
                </a:gridCol>
                <a:gridCol w="2893549">
                  <a:extLst>
                    <a:ext uri="{9D8B030D-6E8A-4147-A177-3AD203B41FA5}">
                      <a16:colId xmlns:a16="http://schemas.microsoft.com/office/drawing/2014/main" val="1968544858"/>
                    </a:ext>
                  </a:extLst>
                </a:gridCol>
              </a:tblGrid>
              <a:tr h="497973">
                <a:tc>
                  <a:txBody>
                    <a:bodyPr/>
                    <a:lstStyle/>
                    <a:p>
                      <a:pPr algn="ctr"/>
                      <a:endParaRPr lang="pt-BR" dirty="0"/>
                    </a:p>
                  </a:txBody>
                  <a:tcPr/>
                </a:tc>
                <a:tc>
                  <a:txBody>
                    <a:bodyPr/>
                    <a:lstStyle/>
                    <a:p>
                      <a:pPr lvl="0" algn="ctr">
                        <a:buNone/>
                      </a:pPr>
                      <a:r>
                        <a:rPr lang="pt-BR" sz="1800" u="none" strike="noStrike" noProof="0" dirty="0"/>
                        <a:t>Grid </a:t>
                      </a:r>
                      <a:r>
                        <a:rPr lang="pt-BR" sz="1800" u="none" strike="noStrike" noProof="0" dirty="0" err="1"/>
                        <a:t>alignment</a:t>
                      </a:r>
                      <a:endParaRPr lang="pt-BR" dirty="0" err="1"/>
                    </a:p>
                  </a:txBody>
                  <a:tcPr/>
                </a:tc>
                <a:tc>
                  <a:txBody>
                    <a:bodyPr/>
                    <a:lstStyle/>
                    <a:p>
                      <a:pPr lvl="0" algn="ctr">
                        <a:buNone/>
                      </a:pPr>
                      <a:r>
                        <a:rPr lang="pt-BR" sz="1800" u="none" strike="noStrike" noProof="0" dirty="0"/>
                        <a:t>Distance </a:t>
                      </a:r>
                      <a:r>
                        <a:rPr lang="pt-BR" sz="1800" u="none" strike="noStrike" noProof="0" dirty="0" err="1"/>
                        <a:t>alignment</a:t>
                      </a:r>
                      <a:endParaRPr lang="pt-BR" dirty="0" err="1"/>
                    </a:p>
                  </a:txBody>
                  <a:tcPr/>
                </a:tc>
                <a:tc>
                  <a:txBody>
                    <a:bodyPr/>
                    <a:lstStyle/>
                    <a:p>
                      <a:pPr algn="ctr"/>
                      <a:r>
                        <a:rPr lang="pt-BR" dirty="0"/>
                        <a:t>Contact </a:t>
                      </a:r>
                      <a:r>
                        <a:rPr lang="pt-BR" dirty="0" err="1"/>
                        <a:t>alignment</a:t>
                      </a:r>
                    </a:p>
                  </a:txBody>
                  <a:tcPr/>
                </a:tc>
                <a:extLst>
                  <a:ext uri="{0D108BD9-81ED-4DB2-BD59-A6C34878D82A}">
                    <a16:rowId xmlns:a16="http://schemas.microsoft.com/office/drawing/2014/main" val="3830098418"/>
                  </a:ext>
                </a:extLst>
              </a:tr>
              <a:tr h="284556">
                <a:tc>
                  <a:txBody>
                    <a:bodyPr/>
                    <a:lstStyle/>
                    <a:p>
                      <a:pPr algn="ctr"/>
                      <a:r>
                        <a:rPr lang="pt-BR" b="1" dirty="0" err="1"/>
                        <a:t>Number</a:t>
                      </a:r>
                      <a:r>
                        <a:rPr lang="pt-BR" b="1" dirty="0"/>
                        <a:t> </a:t>
                      </a:r>
                      <a:r>
                        <a:rPr lang="pt-BR" b="1" dirty="0" err="1"/>
                        <a:t>of</a:t>
                      </a:r>
                      <a:r>
                        <a:rPr lang="pt-BR" b="1" dirty="0"/>
                        <a:t> clusters</a:t>
                      </a:r>
                    </a:p>
                  </a:txBody>
                  <a:tcPr/>
                </a:tc>
                <a:tc>
                  <a:txBody>
                    <a:bodyPr/>
                    <a:lstStyle/>
                    <a:p>
                      <a:pPr algn="ctr"/>
                      <a:r>
                        <a:rPr lang="pt-BR" dirty="0"/>
                        <a:t>10</a:t>
                      </a:r>
                    </a:p>
                  </a:txBody>
                  <a:tcPr/>
                </a:tc>
                <a:tc>
                  <a:txBody>
                    <a:bodyPr/>
                    <a:lstStyle/>
                    <a:p>
                      <a:pPr lvl="0" algn="ctr">
                        <a:buNone/>
                      </a:pPr>
                      <a:r>
                        <a:rPr lang="pt-BR" dirty="0"/>
                        <a:t>15</a:t>
                      </a:r>
                    </a:p>
                  </a:txBody>
                  <a:tcPr/>
                </a:tc>
                <a:tc>
                  <a:txBody>
                    <a:bodyPr/>
                    <a:lstStyle/>
                    <a:p>
                      <a:pPr algn="ctr"/>
                      <a:r>
                        <a:rPr lang="pt-BR" dirty="0"/>
                        <a:t>16</a:t>
                      </a:r>
                    </a:p>
                  </a:txBody>
                  <a:tcPr/>
                </a:tc>
                <a:extLst>
                  <a:ext uri="{0D108BD9-81ED-4DB2-BD59-A6C34878D82A}">
                    <a16:rowId xmlns:a16="http://schemas.microsoft.com/office/drawing/2014/main" val="3593058187"/>
                  </a:ext>
                </a:extLst>
              </a:tr>
              <a:tr h="311233">
                <a:tc>
                  <a:txBody>
                    <a:bodyPr/>
                    <a:lstStyle/>
                    <a:p>
                      <a:pPr algn="ctr"/>
                      <a:r>
                        <a:rPr lang="pt-BR" b="1" dirty="0"/>
                        <a:t>Data </a:t>
                      </a:r>
                      <a:r>
                        <a:rPr lang="pt-BR" b="1" dirty="0" err="1"/>
                        <a:t>size</a:t>
                      </a:r>
                    </a:p>
                  </a:txBody>
                  <a:tcPr/>
                </a:tc>
                <a:tc>
                  <a:txBody>
                    <a:bodyPr/>
                    <a:lstStyle/>
                    <a:p>
                      <a:pPr lvl="0" algn="ctr">
                        <a:buNone/>
                      </a:pPr>
                      <a:r>
                        <a:rPr lang="pt-BR" sz="1800" u="none" strike="noStrike" noProof="0" dirty="0"/>
                        <a:t>~10</a:t>
                      </a:r>
                      <a:r>
                        <a:rPr lang="pt-BR" sz="1800" u="none" strike="noStrike" baseline="30000" noProof="0" dirty="0"/>
                        <a:t>6</a:t>
                      </a:r>
                      <a:endParaRPr lang="pt-BR" sz="1800" u="none" strike="noStrike" noProof="0" dirty="0"/>
                    </a:p>
                  </a:txBody>
                  <a:tcPr/>
                </a:tc>
                <a:tc>
                  <a:txBody>
                    <a:bodyPr/>
                    <a:lstStyle/>
                    <a:p>
                      <a:pPr lvl="0" algn="ctr">
                        <a:buNone/>
                      </a:pPr>
                      <a:r>
                        <a:rPr lang="pt-BR" sz="1800" u="none" strike="noStrike" noProof="0" dirty="0"/>
                        <a:t>~10⁴</a:t>
                      </a:r>
                    </a:p>
                  </a:txBody>
                  <a:tcPr/>
                </a:tc>
                <a:tc>
                  <a:txBody>
                    <a:bodyPr/>
                    <a:lstStyle/>
                    <a:p>
                      <a:pPr lvl="0" algn="ctr">
                        <a:buNone/>
                      </a:pPr>
                      <a:r>
                        <a:rPr lang="pt-BR" sz="1800" u="none" strike="noStrike" noProof="0" dirty="0"/>
                        <a:t>~10⁴</a:t>
                      </a:r>
                    </a:p>
                  </a:txBody>
                  <a:tcPr/>
                </a:tc>
                <a:extLst>
                  <a:ext uri="{0D108BD9-81ED-4DB2-BD59-A6C34878D82A}">
                    <a16:rowId xmlns:a16="http://schemas.microsoft.com/office/drawing/2014/main" val="1154845485"/>
                  </a:ext>
                </a:extLst>
              </a:tr>
            </a:tbl>
          </a:graphicData>
        </a:graphic>
      </p:graphicFrame>
    </p:spTree>
    <p:extLst>
      <p:ext uri="{BB962C8B-B14F-4D97-AF65-F5344CB8AC3E}">
        <p14:creationId xmlns:p14="http://schemas.microsoft.com/office/powerpoint/2010/main" val="3551660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715633"/>
            <a:ext cx="11777536" cy="20659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600">
                <a:solidFill>
                  <a:srgbClr val="542F87"/>
                </a:solidFill>
                <a:latin typeface="Montserrat"/>
              </a:rPr>
              <a:t>Muito obrigado!</a:t>
            </a:r>
            <a:endParaRPr lang="pt-BR" sz="2600">
              <a:solidFill>
                <a:srgbClr val="542F87"/>
              </a:solidFill>
            </a:endParaRPr>
          </a:p>
        </p:txBody>
      </p:sp>
      <p:sp>
        <p:nvSpPr>
          <p:cNvPr id="10" name="Title 1">
            <a:extLst>
              <a:ext uri="{FF2B5EF4-FFF2-40B4-BE49-F238E27FC236}">
                <a16:creationId xmlns:a16="http://schemas.microsoft.com/office/drawing/2014/main" id="{85A3538D-6030-4580-53A1-1686C82ED0B2}"/>
              </a:ext>
            </a:extLst>
          </p:cNvPr>
          <p:cNvSpPr txBox="1">
            <a:spLocks/>
          </p:cNvSpPr>
          <p:nvPr/>
        </p:nvSpPr>
        <p:spPr>
          <a:xfrm>
            <a:off x="2557301" y="3945802"/>
            <a:ext cx="7081128" cy="20659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600">
                <a:solidFill>
                  <a:srgbClr val="542F87"/>
                </a:solidFill>
                <a:latin typeface="Montserrat"/>
              </a:rPr>
              <a:t>LBC Team</a:t>
            </a:r>
          </a:p>
          <a:p>
            <a:r>
              <a:rPr lang="pt-BR" sz="1800" b="0">
                <a:solidFill>
                  <a:srgbClr val="542F87"/>
                </a:solidFill>
                <a:latin typeface="Montserrat"/>
              </a:rPr>
              <a:t>Paulo Sergio Lopes-de-Oliveira</a:t>
            </a:r>
          </a:p>
          <a:p>
            <a:r>
              <a:rPr lang="pt-BR" sz="1800" b="0">
                <a:solidFill>
                  <a:srgbClr val="542F87"/>
                </a:solidFill>
                <a:latin typeface="Montserrat"/>
              </a:rPr>
              <a:t>Helder Veras Ribeiro-Filho</a:t>
            </a:r>
          </a:p>
          <a:p>
            <a:r>
              <a:rPr lang="pt-BR" sz="1800" b="0">
                <a:solidFill>
                  <a:srgbClr val="542F87"/>
                </a:solidFill>
                <a:latin typeface="Montserrat"/>
              </a:rPr>
              <a:t>José Geraldo de Carvalho Pereira</a:t>
            </a:r>
            <a:endParaRPr lang="pt-BR" sz="1800" b="0">
              <a:solidFill>
                <a:srgbClr val="542F87"/>
              </a:solidFill>
            </a:endParaRPr>
          </a:p>
          <a:p>
            <a:r>
              <a:rPr lang="pt-BR" sz="1800" b="0">
                <a:solidFill>
                  <a:srgbClr val="542F87"/>
                </a:solidFill>
                <a:latin typeface="Montserrat"/>
              </a:rPr>
              <a:t>Leandro Oliveira </a:t>
            </a:r>
            <a:r>
              <a:rPr lang="pt-BR" sz="1800" b="0" err="1">
                <a:solidFill>
                  <a:srgbClr val="542F87"/>
                </a:solidFill>
                <a:latin typeface="Montserrat"/>
              </a:rPr>
              <a:t>Bortot</a:t>
            </a:r>
          </a:p>
          <a:p>
            <a:r>
              <a:rPr lang="pt-BR" sz="1800" b="0">
                <a:solidFill>
                  <a:srgbClr val="542F87"/>
                </a:solidFill>
                <a:latin typeface="Montserrat"/>
              </a:rPr>
              <a:t>Gabriel Ernesto Jara</a:t>
            </a:r>
            <a:endParaRPr lang="pt-BR" sz="1800" b="0">
              <a:solidFill>
                <a:srgbClr val="542F87"/>
              </a:solidFill>
            </a:endParaRPr>
          </a:p>
          <a:p>
            <a:r>
              <a:rPr lang="pt-BR" sz="1800" b="0">
                <a:solidFill>
                  <a:srgbClr val="542F87"/>
                </a:solidFill>
                <a:latin typeface="Montserrat"/>
              </a:rPr>
              <a:t>Luiz Fernando </a:t>
            </a:r>
            <a:r>
              <a:rPr lang="pt-BR" sz="1800" b="0" err="1">
                <a:solidFill>
                  <a:srgbClr val="542F87"/>
                </a:solidFill>
                <a:latin typeface="Montserrat"/>
              </a:rPr>
              <a:t>Giolo</a:t>
            </a:r>
            <a:r>
              <a:rPr lang="pt-BR" sz="1800" b="0">
                <a:solidFill>
                  <a:srgbClr val="542F87"/>
                </a:solidFill>
                <a:latin typeface="Montserrat"/>
              </a:rPr>
              <a:t> Alves</a:t>
            </a:r>
            <a:endParaRPr lang="pt-BR" sz="1800" b="0">
              <a:solidFill>
                <a:srgbClr val="542F87"/>
              </a:solidFill>
            </a:endParaRPr>
          </a:p>
          <a:p>
            <a:r>
              <a:rPr lang="pt-BR" sz="1800" b="0">
                <a:solidFill>
                  <a:srgbClr val="542F87"/>
                </a:solidFill>
                <a:latin typeface="Montserrat"/>
              </a:rPr>
              <a:t>Mario </a:t>
            </a:r>
            <a:r>
              <a:rPr lang="pt-BR" sz="1800" b="0" err="1">
                <a:solidFill>
                  <a:srgbClr val="542F87"/>
                </a:solidFill>
                <a:latin typeface="Montserrat"/>
              </a:rPr>
              <a:t>Luis</a:t>
            </a:r>
            <a:r>
              <a:rPr lang="pt-BR" sz="1800" b="0">
                <a:solidFill>
                  <a:srgbClr val="542F87"/>
                </a:solidFill>
                <a:latin typeface="Montserrat"/>
              </a:rPr>
              <a:t> </a:t>
            </a:r>
            <a:r>
              <a:rPr lang="pt-BR" sz="1800" b="0" err="1">
                <a:solidFill>
                  <a:srgbClr val="542F87"/>
                </a:solidFill>
                <a:latin typeface="Montserrat"/>
              </a:rPr>
              <a:t>Chiparini</a:t>
            </a:r>
            <a:r>
              <a:rPr lang="pt-BR" sz="1800" b="0">
                <a:solidFill>
                  <a:srgbClr val="542F87"/>
                </a:solidFill>
                <a:latin typeface="Montserrat"/>
              </a:rPr>
              <a:t> Neto</a:t>
            </a:r>
            <a:endParaRPr lang="pt-BR" sz="1800" b="0">
              <a:solidFill>
                <a:srgbClr val="542F87"/>
              </a:solidFill>
            </a:endParaRPr>
          </a:p>
          <a:p>
            <a:endParaRPr lang="pt-BR" sz="2600" b="0">
              <a:solidFill>
                <a:srgbClr val="542F87"/>
              </a:solidFill>
            </a:endParaRPr>
          </a:p>
        </p:txBody>
      </p:sp>
    </p:spTree>
    <p:extLst>
      <p:ext uri="{BB962C8B-B14F-4D97-AF65-F5344CB8AC3E}">
        <p14:creationId xmlns:p14="http://schemas.microsoft.com/office/powerpoint/2010/main" val="1156806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53086E-ABF3-9867-27B2-EABF986C36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89089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6" name="Espaço Reservado para Conteúdo 2">
            <a:extLst>
              <a:ext uri="{FF2B5EF4-FFF2-40B4-BE49-F238E27FC236}">
                <a16:creationId xmlns:a16="http://schemas.microsoft.com/office/drawing/2014/main" id="{76B810A9-41AB-7649-15C7-519E4D27A895}"/>
              </a:ext>
            </a:extLst>
          </p:cNvPr>
          <p:cNvSpPr>
            <a:spLocks noGrp="1"/>
          </p:cNvSpPr>
          <p:nvPr/>
        </p:nvSpPr>
        <p:spPr bwMode="auto">
          <a:xfrm>
            <a:off x="838200" y="1825625"/>
            <a:ext cx="5181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Verdana" charset="0"/>
                <a:ea typeface="Verdana" charset="0"/>
                <a:cs typeface="Verdana"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Verdana" charset="0"/>
                <a:ea typeface="Verdana" charset="0"/>
                <a:cs typeface="Verdana"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Verdana" charset="0"/>
                <a:ea typeface="Verdana" charset="0"/>
                <a:cs typeface="Verdana"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altLang="pt-BR" err="1">
                <a:latin typeface="Verdana"/>
                <a:ea typeface="Verdana"/>
                <a:cs typeface="Verdana" panose="020B0604030504040204" pitchFamily="34" charset="0"/>
              </a:rPr>
              <a:t>Contact</a:t>
            </a:r>
            <a:r>
              <a:rPr lang="pt-BR" altLang="pt-BR">
                <a:latin typeface="Verdana"/>
                <a:ea typeface="Verdana"/>
                <a:cs typeface="Verdana" panose="020B0604030504040204" pitchFamily="34" charset="0"/>
              </a:rPr>
              <a:t> </a:t>
            </a:r>
            <a:r>
              <a:rPr lang="pt-BR" altLang="pt-BR" err="1">
                <a:latin typeface="Verdana"/>
                <a:ea typeface="Verdana"/>
                <a:cs typeface="Verdana" panose="020B0604030504040204" pitchFamily="34" charset="0"/>
              </a:rPr>
              <a:t>maps</a:t>
            </a:r>
            <a:r>
              <a:rPr lang="pt-BR" altLang="pt-BR">
                <a:latin typeface="Verdana"/>
                <a:ea typeface="Verdana"/>
                <a:cs typeface="Verdana" panose="020B0604030504040204" pitchFamily="34" charset="0"/>
              </a:rPr>
              <a:t> (</a:t>
            </a:r>
            <a:r>
              <a:rPr lang="pt-BR" altLang="pt-BR" err="1">
                <a:latin typeface="Verdana"/>
                <a:ea typeface="Verdana"/>
                <a:cs typeface="Verdana" panose="020B0604030504040204" pitchFamily="34" charset="0"/>
              </a:rPr>
              <a:t>boolean</a:t>
            </a:r>
            <a:r>
              <a:rPr lang="pt-BR" altLang="pt-BR">
                <a:latin typeface="Verdana"/>
                <a:ea typeface="Verdana"/>
                <a:cs typeface="Verdana" panose="020B0604030504040204" pitchFamily="34" charset="0"/>
              </a:rPr>
              <a:t>)</a:t>
            </a:r>
            <a:endParaRPr lang="pt-BR" altLang="pt-BR">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Dice</a:t>
            </a:r>
          </a:p>
          <a:p>
            <a:pPr lvl="1"/>
            <a:r>
              <a:rPr lang="pt-BR" altLang="pt-BR" err="1">
                <a:latin typeface="Verdana"/>
                <a:ea typeface="Verdana"/>
                <a:cs typeface="Verdana" panose="020B0604030504040204" pitchFamily="34" charset="0"/>
              </a:rPr>
              <a:t>Hamming</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Jaccard</a:t>
            </a:r>
          </a:p>
          <a:p>
            <a:pPr lvl="1"/>
            <a:r>
              <a:rPr lang="pt-BR" altLang="pt-BR" err="1">
                <a:latin typeface="Verdana"/>
                <a:ea typeface="Verdana"/>
                <a:cs typeface="Verdana" panose="020B0604030504040204" pitchFamily="34" charset="0"/>
              </a:rPr>
              <a:t>Kulsinki</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a:latin typeface="Verdana"/>
                <a:ea typeface="Verdana"/>
                <a:cs typeface="Verdana" panose="020B0604030504040204" pitchFamily="34" charset="0"/>
              </a:rPr>
              <a:t>Rogers-</a:t>
            </a:r>
            <a:r>
              <a:rPr lang="pt-BR" altLang="pt-BR" err="1">
                <a:latin typeface="Verdana"/>
                <a:ea typeface="Verdana"/>
                <a:cs typeface="Verdana" panose="020B0604030504040204" pitchFamily="34" charset="0"/>
              </a:rPr>
              <a:t>Tanimoto</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a:latin typeface="Verdana"/>
                <a:ea typeface="Verdana"/>
                <a:cs typeface="Verdana" panose="020B0604030504040204" pitchFamily="34" charset="0"/>
              </a:rPr>
              <a:t>Russel-Rao</a:t>
            </a:r>
          </a:p>
          <a:p>
            <a:pPr lvl="1"/>
            <a:r>
              <a:rPr lang="pt-BR" altLang="pt-BR" err="1">
                <a:latin typeface="Verdana"/>
                <a:ea typeface="Verdana"/>
                <a:cs typeface="Verdana" panose="020B0604030504040204" pitchFamily="34" charset="0"/>
              </a:rPr>
              <a:t>Sokal-Michener</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Sokal-Sneath</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Yule</a:t>
            </a:r>
          </a:p>
          <a:p>
            <a:pPr lvl="1"/>
            <a:endParaRPr lang="pt-BR" altLang="pt-BR">
              <a:latin typeface="Verdana" panose="020B0604030504040204" pitchFamily="34" charset="0"/>
              <a:ea typeface="Verdana" panose="020B0604030504040204" pitchFamily="34" charset="0"/>
              <a:cs typeface="Verdana" panose="020B0604030504040204" pitchFamily="34" charset="0"/>
            </a:endParaRPr>
          </a:p>
        </p:txBody>
      </p:sp>
      <p:sp>
        <p:nvSpPr>
          <p:cNvPr id="8" name="Espaço Reservado para Conteúdo 1">
            <a:extLst>
              <a:ext uri="{FF2B5EF4-FFF2-40B4-BE49-F238E27FC236}">
                <a16:creationId xmlns:a16="http://schemas.microsoft.com/office/drawing/2014/main" id="{5E4F1CF1-EBC8-98C5-3446-EFC26940D0EB}"/>
              </a:ext>
            </a:extLst>
          </p:cNvPr>
          <p:cNvSpPr>
            <a:spLocks noGrp="1"/>
          </p:cNvSpPr>
          <p:nvPr/>
        </p:nvSpPr>
        <p:spPr bwMode="auto">
          <a:xfrm>
            <a:off x="6172200" y="1825625"/>
            <a:ext cx="5536621"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Verdana" charset="0"/>
                <a:ea typeface="Verdana" charset="0"/>
                <a:cs typeface="Verdana"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Verdana" charset="0"/>
                <a:ea typeface="Verdana" charset="0"/>
                <a:cs typeface="Verdana"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Verdana" charset="0"/>
                <a:ea typeface="Verdana" charset="0"/>
                <a:cs typeface="Verdana"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err="1">
                <a:latin typeface="Verdana"/>
                <a:ea typeface="Verdana"/>
              </a:rPr>
              <a:t>Distance</a:t>
            </a:r>
            <a:r>
              <a:rPr lang="pt-BR">
                <a:latin typeface="Verdana"/>
                <a:ea typeface="Verdana"/>
              </a:rPr>
              <a:t> </a:t>
            </a:r>
            <a:r>
              <a:rPr lang="pt-BR" err="1">
                <a:latin typeface="Verdana"/>
                <a:ea typeface="Verdana"/>
              </a:rPr>
              <a:t>matrices</a:t>
            </a:r>
            <a:r>
              <a:rPr lang="pt-BR">
                <a:latin typeface="Verdana"/>
                <a:ea typeface="Verdana"/>
              </a:rPr>
              <a:t> (</a:t>
            </a:r>
            <a:r>
              <a:rPr lang="pt-BR" err="1">
                <a:latin typeface="Verdana"/>
                <a:ea typeface="Verdana"/>
              </a:rPr>
              <a:t>numeric</a:t>
            </a:r>
            <a:r>
              <a:rPr lang="pt-BR">
                <a:latin typeface="Verdana"/>
                <a:ea typeface="Verdana"/>
              </a:rPr>
              <a:t>)</a:t>
            </a:r>
            <a:endParaRPr lang="pt-BR"/>
          </a:p>
          <a:p>
            <a:pPr lvl="1"/>
            <a:r>
              <a:rPr lang="pt-BR" err="1">
                <a:latin typeface="Verdana"/>
                <a:ea typeface="Verdana"/>
              </a:rPr>
              <a:t>Braycurtis</a:t>
            </a:r>
            <a:endParaRPr lang="pt-BR">
              <a:latin typeface="Verdana"/>
              <a:ea typeface="Verdana"/>
            </a:endParaRPr>
          </a:p>
          <a:p>
            <a:pPr lvl="1"/>
            <a:r>
              <a:rPr lang="pt-BR">
                <a:latin typeface="Verdana"/>
                <a:ea typeface="Verdana"/>
              </a:rPr>
              <a:t>Canberra</a:t>
            </a:r>
          </a:p>
          <a:p>
            <a:pPr lvl="1"/>
            <a:r>
              <a:rPr lang="pt-BR" err="1">
                <a:latin typeface="Verdana"/>
                <a:ea typeface="Verdana"/>
              </a:rPr>
              <a:t>Chebyshev</a:t>
            </a:r>
            <a:endParaRPr lang="pt-BR" err="1"/>
          </a:p>
          <a:p>
            <a:pPr lvl="1"/>
            <a:r>
              <a:rPr lang="pt-BR">
                <a:latin typeface="Verdana"/>
                <a:ea typeface="Verdana"/>
              </a:rPr>
              <a:t>City </a:t>
            </a:r>
            <a:r>
              <a:rPr lang="pt-BR" err="1">
                <a:latin typeface="Verdana"/>
                <a:ea typeface="Verdana"/>
              </a:rPr>
              <a:t>Block</a:t>
            </a:r>
            <a:r>
              <a:rPr lang="pt-BR">
                <a:latin typeface="Verdana"/>
                <a:ea typeface="Verdana"/>
              </a:rPr>
              <a:t> (Manhattan)</a:t>
            </a:r>
          </a:p>
          <a:p>
            <a:pPr lvl="1"/>
            <a:r>
              <a:rPr lang="pt-BR">
                <a:latin typeface="Verdana"/>
                <a:ea typeface="Verdana"/>
              </a:rPr>
              <a:t>Jensen-Shannon</a:t>
            </a:r>
          </a:p>
          <a:p>
            <a:pPr lvl="1"/>
            <a:r>
              <a:rPr lang="pt-BR" err="1">
                <a:latin typeface="Verdana"/>
                <a:ea typeface="Verdana"/>
              </a:rPr>
              <a:t>Squared</a:t>
            </a:r>
            <a:r>
              <a:rPr lang="pt-BR">
                <a:latin typeface="Verdana"/>
                <a:ea typeface="Verdana"/>
              </a:rPr>
              <a:t> </a:t>
            </a:r>
            <a:r>
              <a:rPr lang="pt-BR" err="1">
                <a:latin typeface="Verdana"/>
                <a:ea typeface="Verdana"/>
              </a:rPr>
              <a:t>Euclidean</a:t>
            </a:r>
          </a:p>
        </p:txBody>
      </p:sp>
    </p:spTree>
    <p:extLst>
      <p:ext uri="{BB962C8B-B14F-4D97-AF65-F5344CB8AC3E}">
        <p14:creationId xmlns:p14="http://schemas.microsoft.com/office/powerpoint/2010/main" val="97675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II: ALDH1A2 </a:t>
            </a:r>
            <a:r>
              <a:rPr lang="pt-BR" sz="2600" err="1">
                <a:solidFill>
                  <a:srgbClr val="542F87"/>
                </a:solidFill>
                <a:latin typeface="Montserrat"/>
              </a:rPr>
              <a:t>vs</a:t>
            </a:r>
            <a:r>
              <a:rPr lang="pt-BR" sz="2600">
                <a:solidFill>
                  <a:srgbClr val="542F87"/>
                </a:solidFill>
                <a:latin typeface="Montserrat"/>
              </a:rPr>
              <a:t> ALDH2</a:t>
            </a:r>
            <a:endParaRPr lang="pt-BR"/>
          </a:p>
          <a:p>
            <a:pPr algn="l"/>
            <a:endParaRPr lang="pt-BR">
              <a:latin typeface="Montserrat"/>
            </a:endParaRPr>
          </a:p>
        </p:txBody>
      </p:sp>
      <p:pic>
        <p:nvPicPr>
          <p:cNvPr id="6" name="Imagem 7" descr="Gráfico, Gráfico de caixa estreita&#10;&#10;Descrição gerada automaticamente">
            <a:extLst>
              <a:ext uri="{FF2B5EF4-FFF2-40B4-BE49-F238E27FC236}">
                <a16:creationId xmlns:a16="http://schemas.microsoft.com/office/drawing/2014/main" id="{7F3FE066-71A0-DB6C-681A-182292BCC20E}"/>
              </a:ext>
            </a:extLst>
          </p:cNvPr>
          <p:cNvPicPr>
            <a:picLocks noChangeAspect="1"/>
          </p:cNvPicPr>
          <p:nvPr/>
        </p:nvPicPr>
        <p:blipFill>
          <a:blip r:embed="rId4"/>
          <a:stretch>
            <a:fillRect/>
          </a:stretch>
        </p:blipFill>
        <p:spPr>
          <a:xfrm>
            <a:off x="1621972" y="2506442"/>
            <a:ext cx="8884557" cy="3586830"/>
          </a:xfrm>
          <a:prstGeom prst="rect">
            <a:avLst/>
          </a:prstGeom>
        </p:spPr>
      </p:pic>
    </p:spTree>
    <p:extLst>
      <p:ext uri="{BB962C8B-B14F-4D97-AF65-F5344CB8AC3E}">
        <p14:creationId xmlns:p14="http://schemas.microsoft.com/office/powerpoint/2010/main" val="3613962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8479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II: ALDH1A2 </a:t>
            </a:r>
            <a:r>
              <a:rPr lang="pt-BR" sz="2600" err="1">
                <a:solidFill>
                  <a:srgbClr val="542F87"/>
                </a:solidFill>
                <a:latin typeface="Montserrat"/>
              </a:rPr>
              <a:t>vs</a:t>
            </a:r>
            <a:r>
              <a:rPr lang="pt-BR" sz="2600">
                <a:solidFill>
                  <a:srgbClr val="542F87"/>
                </a:solidFill>
                <a:latin typeface="Montserrat"/>
              </a:rPr>
              <a:t> ALDH2</a:t>
            </a:r>
            <a:endParaRPr lang="pt-BR"/>
          </a:p>
          <a:p>
            <a:pPr algn="l"/>
            <a:endParaRPr lang="pt-BR">
              <a:latin typeface="Montserrat"/>
            </a:endParaRPr>
          </a:p>
        </p:txBody>
      </p:sp>
      <p:sp>
        <p:nvSpPr>
          <p:cNvPr id="6" name="CaixaDeTexto 5">
            <a:extLst>
              <a:ext uri="{FF2B5EF4-FFF2-40B4-BE49-F238E27FC236}">
                <a16:creationId xmlns:a16="http://schemas.microsoft.com/office/drawing/2014/main" id="{4A293D84-8F89-5135-80B0-C9B4B0FAD188}"/>
              </a:ext>
            </a:extLst>
          </p:cNvPr>
          <p:cNvSpPr txBox="1"/>
          <p:nvPr/>
        </p:nvSpPr>
        <p:spPr>
          <a:xfrm>
            <a:off x="869576" y="3048000"/>
            <a:ext cx="492162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ALDH1A2: </a:t>
            </a:r>
            <a:r>
              <a:rPr lang="en-US" dirty="0"/>
              <a:t>Retinal preference</a:t>
            </a:r>
          </a:p>
          <a:p>
            <a:r>
              <a:rPr lang="en-US" dirty="0">
                <a:cs typeface="Calibri"/>
              </a:rPr>
              <a:t>ALDH2: Acetaldehyde preference</a:t>
            </a:r>
          </a:p>
          <a:p>
            <a:endParaRPr lang="en-US"/>
          </a:p>
          <a:p>
            <a:endParaRPr lang="en-US" dirty="0">
              <a:cs typeface="Calibri"/>
            </a:endParaRPr>
          </a:p>
          <a:p>
            <a:r>
              <a:rPr lang="en-US" dirty="0"/>
              <a:t>Chen, C. H., Ferreira, J. C., Gross, E. R., &amp; </a:t>
            </a:r>
            <a:r>
              <a:rPr lang="en-US" dirty="0" err="1"/>
              <a:t>Mochly</a:t>
            </a:r>
            <a:r>
              <a:rPr lang="en-US" dirty="0"/>
              <a:t>-Rosen, D. (2014). Targeting aldehyde dehydrogenase 2: new therapeutic opportunities. </a:t>
            </a:r>
            <a:r>
              <a:rPr lang="en-US" i="1" dirty="0"/>
              <a:t>Physiological reviews</a:t>
            </a:r>
            <a:r>
              <a:rPr lang="en-US" dirty="0"/>
              <a:t>, </a:t>
            </a:r>
            <a:r>
              <a:rPr lang="en-US" i="1" dirty="0"/>
              <a:t>94</a:t>
            </a:r>
            <a:r>
              <a:rPr lang="en-US" dirty="0"/>
              <a:t>(1), 1–34. https://doi.org/10.1152/physrev.00017.2013</a:t>
            </a:r>
            <a:endParaRPr lang="en-US" dirty="0">
              <a:cs typeface="Calibri"/>
            </a:endParaRPr>
          </a:p>
        </p:txBody>
      </p:sp>
      <p:sp>
        <p:nvSpPr>
          <p:cNvPr id="8" name="CaixaDeTexto 7">
            <a:extLst>
              <a:ext uri="{FF2B5EF4-FFF2-40B4-BE49-F238E27FC236}">
                <a16:creationId xmlns:a16="http://schemas.microsoft.com/office/drawing/2014/main" id="{BD38AD0D-6D2F-11CB-9E14-FB880DCF1B73}"/>
              </a:ext>
            </a:extLst>
          </p:cNvPr>
          <p:cNvSpPr txBox="1"/>
          <p:nvPr/>
        </p:nvSpPr>
        <p:spPr>
          <a:xfrm>
            <a:off x="6131859" y="2268071"/>
            <a:ext cx="577326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ALDH2: deep and narrower site -&gt; acetaldehyde preference</a:t>
            </a:r>
          </a:p>
          <a:p>
            <a:r>
              <a:rPr lang="en-US" dirty="0">
                <a:cs typeface="Calibri"/>
              </a:rPr>
              <a:t>ALDH1: deep and wider site -&gt; branched aldehyde preference</a:t>
            </a:r>
          </a:p>
          <a:p>
            <a:endParaRPr lang="en-US" dirty="0"/>
          </a:p>
          <a:p>
            <a:r>
              <a:rPr lang="en-US" dirty="0"/>
              <a:t>Yin, SJ., Wang, MF., Han, CL., Wang, SL. (1995). Substrate Binding Pocket Structure of Human Aldehyde Dehydrogenases. In: Weiner, H., Holmes, R.S., Wermuth, B. (eds) Enzymology and Molecular Biology of Carbonyl Metabolism 5. Advances in Experimental Medicine and Biology, vol 372. Springer, Boston, MA. https://doi-org.ez106.periodicos.capes.gov.br/10.1007/978-1-4615-1965-2_2</a:t>
            </a:r>
          </a:p>
        </p:txBody>
      </p:sp>
    </p:spTree>
    <p:extLst>
      <p:ext uri="{BB962C8B-B14F-4D97-AF65-F5344CB8AC3E}">
        <p14:creationId xmlns:p14="http://schemas.microsoft.com/office/powerpoint/2010/main" val="2117534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err="1">
                <a:solidFill>
                  <a:srgbClr val="542F87"/>
                </a:solidFill>
                <a:latin typeface="Montserrat"/>
              </a:rPr>
              <a:t>How</a:t>
            </a:r>
            <a:r>
              <a:rPr lang="pt-BR" sz="2600" dirty="0">
                <a:solidFill>
                  <a:srgbClr val="542F87"/>
                </a:solidFill>
                <a:latin typeface="Montserrat"/>
              </a:rPr>
              <a:t> do </a:t>
            </a:r>
            <a:r>
              <a:rPr lang="pt-BR" sz="2600" dirty="0" err="1">
                <a:solidFill>
                  <a:srgbClr val="542F87"/>
                </a:solidFill>
                <a:latin typeface="Montserrat"/>
              </a:rPr>
              <a:t>biomolecules</a:t>
            </a:r>
            <a:r>
              <a:rPr lang="pt-BR" sz="2600" dirty="0">
                <a:solidFill>
                  <a:srgbClr val="542F87"/>
                </a:solidFill>
                <a:latin typeface="Montserrat"/>
              </a:rPr>
              <a:t> </a:t>
            </a:r>
            <a:r>
              <a:rPr lang="pt-BR" sz="2600" dirty="0" err="1">
                <a:solidFill>
                  <a:srgbClr val="542F87"/>
                </a:solidFill>
                <a:latin typeface="Montserrat"/>
              </a:rPr>
              <a:t>perform</a:t>
            </a:r>
            <a:r>
              <a:rPr lang="pt-BR" sz="2600" dirty="0">
                <a:solidFill>
                  <a:srgbClr val="542F87"/>
                </a:solidFill>
                <a:latin typeface="Montserrat"/>
              </a:rPr>
              <a:t> </a:t>
            </a:r>
            <a:r>
              <a:rPr lang="pt-BR" sz="2600" dirty="0" err="1">
                <a:solidFill>
                  <a:srgbClr val="542F87"/>
                </a:solidFill>
                <a:latin typeface="Montserrat"/>
              </a:rPr>
              <a:t>their</a:t>
            </a:r>
            <a:r>
              <a:rPr lang="pt-BR" sz="2600" dirty="0">
                <a:solidFill>
                  <a:srgbClr val="542F87"/>
                </a:solidFill>
                <a:latin typeface="Montserrat"/>
              </a:rPr>
              <a:t> </a:t>
            </a:r>
            <a:r>
              <a:rPr lang="pt-BR" sz="2600" dirty="0" err="1">
                <a:solidFill>
                  <a:srgbClr val="542F87"/>
                </a:solidFill>
                <a:latin typeface="Montserrat"/>
              </a:rPr>
              <a:t>functions</a:t>
            </a:r>
            <a:r>
              <a:rPr lang="pt-BR" sz="2600" dirty="0">
                <a:solidFill>
                  <a:srgbClr val="542F87"/>
                </a:solidFill>
                <a:latin typeface="Montserrat"/>
              </a:rPr>
              <a:t>?</a:t>
            </a:r>
            <a:endParaRPr lang="pt-BR" sz="2600" dirty="0">
              <a:solidFill>
                <a:srgbClr val="542F87"/>
              </a:solidFill>
            </a:endParaRPr>
          </a:p>
          <a:p>
            <a:pPr algn="l"/>
            <a:endParaRPr lang="pt-BR">
              <a:latin typeface="Montserrat"/>
            </a:endParaRPr>
          </a:p>
        </p:txBody>
      </p:sp>
      <p:grpSp>
        <p:nvGrpSpPr>
          <p:cNvPr id="19" name="Agrupar 18">
            <a:extLst>
              <a:ext uri="{FF2B5EF4-FFF2-40B4-BE49-F238E27FC236}">
                <a16:creationId xmlns:a16="http://schemas.microsoft.com/office/drawing/2014/main" id="{9DFD4C43-8460-0E19-0CB7-EBC850D41422}"/>
              </a:ext>
            </a:extLst>
          </p:cNvPr>
          <p:cNvGrpSpPr/>
          <p:nvPr/>
        </p:nvGrpSpPr>
        <p:grpSpPr>
          <a:xfrm>
            <a:off x="920496" y="2579553"/>
            <a:ext cx="10353646" cy="3113167"/>
            <a:chOff x="809507" y="2579553"/>
            <a:chExt cx="10353646" cy="3113167"/>
          </a:xfrm>
        </p:grpSpPr>
        <p:grpSp>
          <p:nvGrpSpPr>
            <p:cNvPr id="18" name="Agrupar 17">
              <a:extLst>
                <a:ext uri="{FF2B5EF4-FFF2-40B4-BE49-F238E27FC236}">
                  <a16:creationId xmlns:a16="http://schemas.microsoft.com/office/drawing/2014/main" id="{B74A939C-955B-2771-EEEC-227F8E2D9FFA}"/>
                </a:ext>
              </a:extLst>
            </p:cNvPr>
            <p:cNvGrpSpPr/>
            <p:nvPr/>
          </p:nvGrpSpPr>
          <p:grpSpPr>
            <a:xfrm>
              <a:off x="809507" y="3076377"/>
              <a:ext cx="2864420" cy="2616343"/>
              <a:chOff x="809507" y="3076377"/>
              <a:chExt cx="2864420" cy="2616343"/>
            </a:xfrm>
          </p:grpSpPr>
          <p:pic>
            <p:nvPicPr>
              <p:cNvPr id="9" name="Imagem 9" descr="Bolo decorado com frutas&#10;&#10;Descrição gerada automaticamente">
                <a:extLst>
                  <a:ext uri="{FF2B5EF4-FFF2-40B4-BE49-F238E27FC236}">
                    <a16:creationId xmlns:a16="http://schemas.microsoft.com/office/drawing/2014/main" id="{6EC9F6BF-2AA4-9DE3-080E-71DEE244265C}"/>
                  </a:ext>
                </a:extLst>
              </p:cNvPr>
              <p:cNvPicPr>
                <a:picLocks noChangeAspect="1"/>
              </p:cNvPicPr>
              <p:nvPr/>
            </p:nvPicPr>
            <p:blipFill>
              <a:blip r:embed="rId4"/>
              <a:stretch>
                <a:fillRect/>
              </a:stretch>
            </p:blipFill>
            <p:spPr>
              <a:xfrm>
                <a:off x="1032011" y="3076377"/>
                <a:ext cx="2420112" cy="2262991"/>
              </a:xfrm>
              <a:prstGeom prst="rect">
                <a:avLst/>
              </a:prstGeom>
            </p:spPr>
          </p:pic>
          <p:sp>
            <p:nvSpPr>
              <p:cNvPr id="8" name="CaixaDeTexto 7">
                <a:extLst>
                  <a:ext uri="{FF2B5EF4-FFF2-40B4-BE49-F238E27FC236}">
                    <a16:creationId xmlns:a16="http://schemas.microsoft.com/office/drawing/2014/main" id="{A0055843-C461-A4FE-5A7F-6D1F08B5A52A}"/>
                  </a:ext>
                </a:extLst>
              </p:cNvPr>
              <p:cNvSpPr txBox="1"/>
              <p:nvPr/>
            </p:nvSpPr>
            <p:spPr>
              <a:xfrm>
                <a:off x="809507" y="5354166"/>
                <a:ext cx="286442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Montserrat"/>
                    <a:ea typeface="+mn-lt"/>
                    <a:cs typeface="+mn-lt"/>
                  </a:rPr>
                  <a:t>Boriack-Sjodin, P. A., Zeitlin, S. &amp; Christianson, D. W. CARBONIC ANHYDRASE II INHIBITOR. (1999) </a:t>
                </a:r>
                <a:endParaRPr lang="en-US" sz="800">
                  <a:latin typeface="Montserrat"/>
                  <a:cs typeface="Calibri"/>
                </a:endParaRPr>
              </a:p>
            </p:txBody>
          </p:sp>
        </p:grpSp>
        <p:grpSp>
          <p:nvGrpSpPr>
            <p:cNvPr id="16" name="Agrupar 15">
              <a:extLst>
                <a:ext uri="{FF2B5EF4-FFF2-40B4-BE49-F238E27FC236}">
                  <a16:creationId xmlns:a16="http://schemas.microsoft.com/office/drawing/2014/main" id="{AA9EB2D1-2651-AFC5-B104-B2C1FB212FCD}"/>
                </a:ext>
              </a:extLst>
            </p:cNvPr>
            <p:cNvGrpSpPr/>
            <p:nvPr/>
          </p:nvGrpSpPr>
          <p:grpSpPr>
            <a:xfrm>
              <a:off x="4517194" y="2579553"/>
              <a:ext cx="2743200" cy="3113167"/>
              <a:chOff x="4896465" y="2725857"/>
              <a:chExt cx="2743200" cy="3113167"/>
            </a:xfrm>
          </p:grpSpPr>
          <p:pic>
            <p:nvPicPr>
              <p:cNvPr id="10" name="Imagem 10" descr="Diagrama, Mapa&#10;&#10;Descrição gerada automaticamente">
                <a:extLst>
                  <a:ext uri="{FF2B5EF4-FFF2-40B4-BE49-F238E27FC236}">
                    <a16:creationId xmlns:a16="http://schemas.microsoft.com/office/drawing/2014/main" id="{50ED5D27-330B-98A9-8D24-5F90DF0E8286}"/>
                  </a:ext>
                </a:extLst>
              </p:cNvPr>
              <p:cNvPicPr>
                <a:picLocks noChangeAspect="1"/>
              </p:cNvPicPr>
              <p:nvPr/>
            </p:nvPicPr>
            <p:blipFill>
              <a:blip r:embed="rId5"/>
              <a:stretch>
                <a:fillRect/>
              </a:stretch>
            </p:blipFill>
            <p:spPr>
              <a:xfrm>
                <a:off x="4896465" y="2725857"/>
                <a:ext cx="2743200" cy="2828569"/>
              </a:xfrm>
              <a:prstGeom prst="rect">
                <a:avLst/>
              </a:prstGeom>
            </p:spPr>
          </p:pic>
          <p:sp>
            <p:nvSpPr>
              <p:cNvPr id="6" name="CaixaDeTexto 5">
                <a:extLst>
                  <a:ext uri="{FF2B5EF4-FFF2-40B4-BE49-F238E27FC236}">
                    <a16:creationId xmlns:a16="http://schemas.microsoft.com/office/drawing/2014/main" id="{6C19B6A4-08F9-3D8A-4D8F-1977842401A3}"/>
                  </a:ext>
                </a:extLst>
              </p:cNvPr>
              <p:cNvSpPr txBox="1"/>
              <p:nvPr/>
            </p:nvSpPr>
            <p:spPr>
              <a:xfrm>
                <a:off x="5173833" y="5500470"/>
                <a:ext cx="21877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Montserrat"/>
                    <a:ea typeface="+mn-lt"/>
                    <a:cs typeface="+mn-lt"/>
                  </a:rPr>
                  <a:t>Berg, J. M., </a:t>
                </a:r>
                <a:r>
                  <a:rPr lang="en-US" sz="800" err="1">
                    <a:latin typeface="Montserrat"/>
                    <a:ea typeface="+mn-lt"/>
                    <a:cs typeface="+mn-lt"/>
                  </a:rPr>
                  <a:t>Tymoczko</a:t>
                </a:r>
                <a:r>
                  <a:rPr lang="en-US" sz="800">
                    <a:latin typeface="Montserrat"/>
                    <a:ea typeface="+mn-lt"/>
                    <a:cs typeface="+mn-lt"/>
                  </a:rPr>
                  <a:t>, J. L. &amp; </a:t>
                </a:r>
                <a:r>
                  <a:rPr lang="en-US" sz="800" err="1">
                    <a:latin typeface="Montserrat"/>
                    <a:ea typeface="+mn-lt"/>
                    <a:cs typeface="+mn-lt"/>
                  </a:rPr>
                  <a:t>Stryer</a:t>
                </a:r>
                <a:r>
                  <a:rPr lang="en-US" sz="800">
                    <a:latin typeface="Montserrat"/>
                    <a:ea typeface="+mn-lt"/>
                    <a:cs typeface="+mn-lt"/>
                  </a:rPr>
                  <a:t>, L. </a:t>
                </a:r>
                <a:r>
                  <a:rPr lang="en-US" sz="800" i="1">
                    <a:latin typeface="Montserrat"/>
                    <a:ea typeface="+mn-lt"/>
                    <a:cs typeface="+mn-lt"/>
                  </a:rPr>
                  <a:t>Biochemistry</a:t>
                </a:r>
                <a:r>
                  <a:rPr lang="en-US" sz="800">
                    <a:latin typeface="Montserrat"/>
                    <a:ea typeface="+mn-lt"/>
                    <a:cs typeface="+mn-lt"/>
                  </a:rPr>
                  <a:t>. (W.H. Freeman, 2011)</a:t>
                </a:r>
                <a:endParaRPr lang="en-US" sz="800">
                  <a:latin typeface="Montserrat"/>
                  <a:cs typeface="Calibri"/>
                </a:endParaRPr>
              </a:p>
            </p:txBody>
          </p:sp>
        </p:grpSp>
        <p:grpSp>
          <p:nvGrpSpPr>
            <p:cNvPr id="15" name="Agrupar 14">
              <a:extLst>
                <a:ext uri="{FF2B5EF4-FFF2-40B4-BE49-F238E27FC236}">
                  <a16:creationId xmlns:a16="http://schemas.microsoft.com/office/drawing/2014/main" id="{516D49FE-E4BB-4E83-7E75-A8ECB1FBDBA9}"/>
                </a:ext>
              </a:extLst>
            </p:cNvPr>
            <p:cNvGrpSpPr/>
            <p:nvPr/>
          </p:nvGrpSpPr>
          <p:grpSpPr>
            <a:xfrm>
              <a:off x="8102961" y="2628321"/>
              <a:ext cx="3060192" cy="3049306"/>
              <a:chOff x="8389473" y="2774625"/>
              <a:chExt cx="3060192" cy="3049306"/>
            </a:xfrm>
          </p:grpSpPr>
          <p:pic>
            <p:nvPicPr>
              <p:cNvPr id="11" name="Imagem 11">
                <a:extLst>
                  <a:ext uri="{FF2B5EF4-FFF2-40B4-BE49-F238E27FC236}">
                    <a16:creationId xmlns:a16="http://schemas.microsoft.com/office/drawing/2014/main" id="{533F5D77-6DB6-36BD-5C11-CF54E64F6C0F}"/>
                  </a:ext>
                </a:extLst>
              </p:cNvPr>
              <p:cNvPicPr>
                <a:picLocks noChangeAspect="1"/>
              </p:cNvPicPr>
              <p:nvPr/>
            </p:nvPicPr>
            <p:blipFill>
              <a:blip r:embed="rId6"/>
              <a:stretch>
                <a:fillRect/>
              </a:stretch>
            </p:blipFill>
            <p:spPr>
              <a:xfrm>
                <a:off x="8389473" y="2774625"/>
                <a:ext cx="3060192" cy="3049306"/>
              </a:xfrm>
              <a:prstGeom prst="rect">
                <a:avLst/>
              </a:prstGeom>
            </p:spPr>
          </p:pic>
          <p:sp>
            <p:nvSpPr>
              <p:cNvPr id="13" name="CaixaDeTexto 12">
                <a:extLst>
                  <a:ext uri="{FF2B5EF4-FFF2-40B4-BE49-F238E27FC236}">
                    <a16:creationId xmlns:a16="http://schemas.microsoft.com/office/drawing/2014/main" id="{4305A9EC-7ED6-5031-AC65-7AE4D6577DAD}"/>
                  </a:ext>
                </a:extLst>
              </p:cNvPr>
              <p:cNvSpPr txBox="1"/>
              <p:nvPr/>
            </p:nvSpPr>
            <p:spPr>
              <a:xfrm>
                <a:off x="8825337" y="5576670"/>
                <a:ext cx="218776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latin typeface="Montserrat"/>
                    <a:cs typeface="Calibri"/>
                  </a:rPr>
                  <a:t>PPARg</a:t>
                </a:r>
                <a:r>
                  <a:rPr lang="en-US" sz="800">
                    <a:latin typeface="Montserrat"/>
                    <a:cs typeface="Calibri"/>
                  </a:rPr>
                  <a:t>-RXR complex bounded to DNA</a:t>
                </a:r>
                <a:endParaRPr lang="pt-BR">
                  <a:latin typeface="Montserrat"/>
                </a:endParaRPr>
              </a:p>
            </p:txBody>
          </p:sp>
        </p:grpSp>
      </p:grpSp>
    </p:spTree>
    <p:extLst>
      <p:ext uri="{BB962C8B-B14F-4D97-AF65-F5344CB8AC3E}">
        <p14:creationId xmlns:p14="http://schemas.microsoft.com/office/powerpoint/2010/main" val="2695857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245806" y="5014451"/>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do molecular </a:t>
            </a:r>
            <a:r>
              <a:rPr lang="pt-BR" sz="2600" err="1">
                <a:solidFill>
                  <a:srgbClr val="542F87"/>
                </a:solidFill>
                <a:latin typeface="Montserrat"/>
              </a:rPr>
              <a:t>interactions</a:t>
            </a:r>
            <a:r>
              <a:rPr lang="pt-BR" sz="2600">
                <a:solidFill>
                  <a:srgbClr val="542F87"/>
                </a:solidFill>
                <a:latin typeface="Montserrat"/>
              </a:rPr>
              <a:t> </a:t>
            </a:r>
            <a:r>
              <a:rPr lang="pt-BR" sz="2600" err="1">
                <a:solidFill>
                  <a:srgbClr val="542F87"/>
                </a:solidFill>
                <a:latin typeface="Montserrat"/>
              </a:rPr>
              <a:t>occur</a:t>
            </a:r>
            <a:r>
              <a:rPr lang="pt-BR" sz="2600">
                <a:solidFill>
                  <a:srgbClr val="542F87"/>
                </a:solidFill>
                <a:latin typeface="Montserrat"/>
              </a:rPr>
              <a:t>?</a:t>
            </a:r>
            <a:endParaRPr lang="pt-BR" sz="2600">
              <a:solidFill>
                <a:srgbClr val="542F87"/>
              </a:solidFill>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a:latin typeface="Montserrat"/>
            </a:endParaRPr>
          </a:p>
        </p:txBody>
      </p:sp>
      <p:grpSp>
        <p:nvGrpSpPr>
          <p:cNvPr id="9" name="Agrupar 8">
            <a:extLst>
              <a:ext uri="{FF2B5EF4-FFF2-40B4-BE49-F238E27FC236}">
                <a16:creationId xmlns:a16="http://schemas.microsoft.com/office/drawing/2014/main" id="{AD1F7956-5088-829D-42D8-52BBDB65D3F8}"/>
              </a:ext>
            </a:extLst>
          </p:cNvPr>
          <p:cNvGrpSpPr/>
          <p:nvPr/>
        </p:nvGrpSpPr>
        <p:grpSpPr>
          <a:xfrm>
            <a:off x="1789176" y="2761847"/>
            <a:ext cx="8612948" cy="3371114"/>
            <a:chOff x="1807614" y="2761847"/>
            <a:chExt cx="8612948" cy="3371114"/>
          </a:xfrm>
        </p:grpSpPr>
        <p:pic>
          <p:nvPicPr>
            <p:cNvPr id="8" name="Imagem 8" descr="Diagrama&#10;&#10;Descrição gerada automaticamente">
              <a:extLst>
                <a:ext uri="{FF2B5EF4-FFF2-40B4-BE49-F238E27FC236}">
                  <a16:creationId xmlns:a16="http://schemas.microsoft.com/office/drawing/2014/main" id="{9454989F-1B7E-405E-A8E6-D87A2D14A6F7}"/>
                </a:ext>
              </a:extLst>
            </p:cNvPr>
            <p:cNvPicPr>
              <a:picLocks noChangeAspect="1"/>
            </p:cNvPicPr>
            <p:nvPr/>
          </p:nvPicPr>
          <p:blipFill>
            <a:blip r:embed="rId4"/>
            <a:stretch>
              <a:fillRect/>
            </a:stretch>
          </p:blipFill>
          <p:spPr>
            <a:xfrm>
              <a:off x="2191662" y="2761847"/>
              <a:ext cx="7839854" cy="3158111"/>
            </a:xfrm>
            <a:prstGeom prst="rect">
              <a:avLst/>
            </a:prstGeom>
          </p:spPr>
        </p:pic>
        <p:sp>
          <p:nvSpPr>
            <p:cNvPr id="6" name="CaixaDeTexto 5">
              <a:extLst>
                <a:ext uri="{FF2B5EF4-FFF2-40B4-BE49-F238E27FC236}">
                  <a16:creationId xmlns:a16="http://schemas.microsoft.com/office/drawing/2014/main" id="{86E0A940-D46A-B255-0808-F64D2EDD5893}"/>
                </a:ext>
              </a:extLst>
            </p:cNvPr>
            <p:cNvSpPr txBox="1"/>
            <p:nvPr/>
          </p:nvSpPr>
          <p:spPr>
            <a:xfrm>
              <a:off x="1807614" y="5917517"/>
              <a:ext cx="861294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Montserrat"/>
                  <a:ea typeface="+mn-lt"/>
                  <a:cs typeface="+mn-lt"/>
                </a:rPr>
                <a:t>Guryanov, I., Fiorucci, S. &amp; </a:t>
              </a:r>
              <a:r>
                <a:rPr lang="en-US" sz="800" err="1">
                  <a:latin typeface="Montserrat"/>
                  <a:ea typeface="+mn-lt"/>
                  <a:cs typeface="+mn-lt"/>
                </a:rPr>
                <a:t>Tennikova</a:t>
              </a:r>
              <a:r>
                <a:rPr lang="en-US" sz="800">
                  <a:latin typeface="Montserrat"/>
                  <a:ea typeface="+mn-lt"/>
                  <a:cs typeface="+mn-lt"/>
                </a:rPr>
                <a:t>, T. Receptor-ligand interactions: Advanced biomedical applications. Materials Science and Engineering: C vol. 68 890–903 (2016)</a:t>
              </a:r>
              <a:endParaRPr lang="pt-BR" sz="800">
                <a:latin typeface="Montserrat"/>
              </a:endParaRPr>
            </a:p>
          </p:txBody>
        </p:sp>
      </p:grpSp>
    </p:spTree>
    <p:extLst>
      <p:ext uri="{BB962C8B-B14F-4D97-AF65-F5344CB8AC3E}">
        <p14:creationId xmlns:p14="http://schemas.microsoft.com/office/powerpoint/2010/main" val="985163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245806" y="5014451"/>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Subtrate</a:t>
            </a:r>
            <a:r>
              <a:rPr lang="pt-BR" sz="2600">
                <a:solidFill>
                  <a:srgbClr val="542F87"/>
                </a:solidFill>
                <a:latin typeface="Montserrat"/>
              </a:rPr>
              <a:t> </a:t>
            </a:r>
            <a:r>
              <a:rPr lang="pt-BR" sz="2600" err="1">
                <a:solidFill>
                  <a:srgbClr val="542F87"/>
                </a:solidFill>
                <a:latin typeface="Montserrat"/>
              </a:rPr>
              <a:t>recognition</a:t>
            </a:r>
            <a:r>
              <a:rPr lang="pt-BR" sz="2600">
                <a:solidFill>
                  <a:srgbClr val="542F87"/>
                </a:solidFill>
                <a:latin typeface="Montserrat"/>
              </a:rPr>
              <a:t> </a:t>
            </a:r>
            <a:r>
              <a:rPr lang="pt-BR" sz="2600" err="1">
                <a:solidFill>
                  <a:srgbClr val="542F87"/>
                </a:solidFill>
                <a:latin typeface="Montserrat"/>
              </a:rPr>
              <a:t>process</a:t>
            </a:r>
            <a:endParaRPr lang="pt-BR" sz="2600" err="1">
              <a:solidFill>
                <a:srgbClr val="542F87"/>
              </a:solidFill>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a:latin typeface="Montserrat"/>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pic>
        <p:nvPicPr>
          <p:cNvPr id="6" name="Imagem 7" descr="Uma imagem contendo Forma&#10;&#10;Descrição gerada automaticamente">
            <a:extLst>
              <a:ext uri="{FF2B5EF4-FFF2-40B4-BE49-F238E27FC236}">
                <a16:creationId xmlns:a16="http://schemas.microsoft.com/office/drawing/2014/main" id="{39492508-75D0-E392-826D-107392F77013}"/>
              </a:ext>
            </a:extLst>
          </p:cNvPr>
          <p:cNvPicPr>
            <a:picLocks noChangeAspect="1"/>
          </p:cNvPicPr>
          <p:nvPr/>
        </p:nvPicPr>
        <p:blipFill>
          <a:blip r:embed="rId4"/>
          <a:stretch>
            <a:fillRect/>
          </a:stretch>
        </p:blipFill>
        <p:spPr>
          <a:xfrm>
            <a:off x="3142488" y="3013230"/>
            <a:ext cx="5415647" cy="2292282"/>
          </a:xfrm>
          <a:prstGeom prst="rect">
            <a:avLst/>
          </a:prstGeom>
        </p:spPr>
      </p:pic>
    </p:spTree>
    <p:extLst>
      <p:ext uri="{BB962C8B-B14F-4D97-AF65-F5344CB8AC3E}">
        <p14:creationId xmlns:p14="http://schemas.microsoft.com/office/powerpoint/2010/main" val="1785147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a:t>
            </a:r>
            <a:r>
              <a:rPr lang="pt-BR" sz="2600" err="1">
                <a:solidFill>
                  <a:srgbClr val="542F87"/>
                </a:solidFill>
                <a:latin typeface="Montserrat"/>
              </a:rPr>
              <a:t>to</a:t>
            </a:r>
            <a:r>
              <a:rPr lang="pt-BR" sz="2600">
                <a:solidFill>
                  <a:srgbClr val="542F87"/>
                </a:solidFill>
                <a:latin typeface="Montserrat"/>
              </a:rPr>
              <a:t> </a:t>
            </a:r>
            <a:r>
              <a:rPr lang="pt-BR" sz="2600" err="1">
                <a:solidFill>
                  <a:srgbClr val="542F87"/>
                </a:solidFill>
                <a:latin typeface="Montserrat"/>
              </a:rPr>
              <a:t>detect</a:t>
            </a:r>
            <a:r>
              <a:rPr lang="pt-BR" sz="2600">
                <a:solidFill>
                  <a:srgbClr val="542F87"/>
                </a:solidFill>
                <a:latin typeface="Montserrat"/>
              </a:rPr>
              <a:t> </a:t>
            </a:r>
            <a:r>
              <a:rPr lang="pt-BR" sz="2600" err="1">
                <a:solidFill>
                  <a:srgbClr val="542F87"/>
                </a:solidFill>
                <a:latin typeface="Montserrat"/>
              </a:rPr>
              <a:t>cavities</a:t>
            </a:r>
            <a:r>
              <a:rPr lang="pt-BR" sz="2600">
                <a:solidFill>
                  <a:srgbClr val="542F87"/>
                </a:solidFill>
                <a:latin typeface="Montserrat"/>
              </a:rPr>
              <a:t> in </a:t>
            </a:r>
            <a:r>
              <a:rPr lang="pt-BR" sz="2600" err="1">
                <a:solidFill>
                  <a:srgbClr val="542F87"/>
                </a:solidFill>
                <a:latin typeface="Montserrat"/>
              </a:rPr>
              <a:t>biomolecules</a:t>
            </a:r>
            <a:r>
              <a:rPr lang="pt-BR" sz="2600">
                <a:solidFill>
                  <a:srgbClr val="542F87"/>
                </a:solidFill>
                <a:latin typeface="Montserrat"/>
              </a:rPr>
              <a:t>?</a:t>
            </a:r>
          </a:p>
          <a:p>
            <a:pPr marL="457200" indent="-457200" algn="l">
              <a:buFont typeface="Arial"/>
              <a:buChar char="•"/>
            </a:pPr>
            <a:r>
              <a:rPr lang="pt-BR" sz="2600" err="1">
                <a:solidFill>
                  <a:srgbClr val="542F87"/>
                </a:solidFill>
                <a:latin typeface="Montserrat"/>
              </a:rPr>
              <a:t>pyKVFinder</a:t>
            </a:r>
            <a:r>
              <a:rPr lang="pt-BR" sz="2600">
                <a:solidFill>
                  <a:srgbClr val="542F87"/>
                </a:solidFill>
                <a:latin typeface="Montserrat"/>
              </a:rPr>
              <a:t>: a </a:t>
            </a:r>
            <a:r>
              <a:rPr lang="pt-BR" sz="2600" err="1">
                <a:solidFill>
                  <a:srgbClr val="542F87"/>
                </a:solidFill>
                <a:latin typeface="Montserrat"/>
              </a:rPr>
              <a:t>useful</a:t>
            </a:r>
            <a:r>
              <a:rPr lang="pt-BR" sz="2600">
                <a:solidFill>
                  <a:srgbClr val="542F87"/>
                </a:solidFill>
                <a:latin typeface="Montserrat"/>
              </a:rPr>
              <a:t> </a:t>
            </a:r>
            <a:r>
              <a:rPr lang="pt-BR" sz="2600" err="1">
                <a:solidFill>
                  <a:srgbClr val="542F87"/>
                </a:solidFill>
                <a:latin typeface="Montserrat"/>
              </a:rPr>
              <a:t>building</a:t>
            </a:r>
            <a:r>
              <a:rPr lang="pt-BR" sz="2600">
                <a:solidFill>
                  <a:srgbClr val="542F87"/>
                </a:solidFill>
                <a:latin typeface="Montserrat"/>
              </a:rPr>
              <a:t> </a:t>
            </a:r>
            <a:r>
              <a:rPr lang="pt-BR" sz="2600" err="1">
                <a:solidFill>
                  <a:srgbClr val="542F87"/>
                </a:solidFill>
                <a:latin typeface="Montserrat"/>
              </a:rPr>
              <a:t>block</a:t>
            </a:r>
            <a:r>
              <a:rPr lang="pt-BR" sz="2600">
                <a:solidFill>
                  <a:srgbClr val="542F87"/>
                </a:solidFill>
                <a:latin typeface="Montserrat"/>
              </a:rPr>
              <a:t> for </a:t>
            </a:r>
            <a:r>
              <a:rPr lang="pt-BR" sz="2600" err="1">
                <a:solidFill>
                  <a:srgbClr val="542F87"/>
                </a:solidFill>
                <a:latin typeface="Montserrat"/>
              </a:rPr>
              <a:t>developing</a:t>
            </a:r>
            <a:r>
              <a:rPr lang="pt-BR" sz="2600">
                <a:solidFill>
                  <a:srgbClr val="542F87"/>
                </a:solidFill>
                <a:latin typeface="Montserrat"/>
              </a:rPr>
              <a:t> new tools</a:t>
            </a:r>
            <a:endParaRPr lang="pt-BR"/>
          </a:p>
          <a:p>
            <a:pPr algn="l"/>
            <a:endParaRPr lang="pt-BR">
              <a:latin typeface="Montserrat"/>
            </a:endParaRPr>
          </a:p>
        </p:txBody>
      </p:sp>
      <p:pic>
        <p:nvPicPr>
          <p:cNvPr id="8" name="Imagem 7" descr="Mapa&#10;&#10;Descrição gerada automaticamente">
            <a:extLst>
              <a:ext uri="{FF2B5EF4-FFF2-40B4-BE49-F238E27FC236}">
                <a16:creationId xmlns:a16="http://schemas.microsoft.com/office/drawing/2014/main" id="{E10EC1AC-8D84-4771-D0AD-DE7BF0A5EB5D}"/>
              </a:ext>
            </a:extLst>
          </p:cNvPr>
          <p:cNvPicPr>
            <a:picLocks noChangeAspect="1"/>
          </p:cNvPicPr>
          <p:nvPr/>
        </p:nvPicPr>
        <p:blipFill>
          <a:blip r:embed="rId4"/>
          <a:stretch>
            <a:fillRect/>
          </a:stretch>
        </p:blipFill>
        <p:spPr>
          <a:xfrm>
            <a:off x="2180304" y="2621080"/>
            <a:ext cx="7536426" cy="3570003"/>
          </a:xfrm>
          <a:prstGeom prst="rect">
            <a:avLst/>
          </a:prstGeom>
        </p:spPr>
      </p:pic>
    </p:spTree>
    <p:extLst>
      <p:ext uri="{BB962C8B-B14F-4D97-AF65-F5344CB8AC3E}">
        <p14:creationId xmlns:p14="http://schemas.microsoft.com/office/powerpoint/2010/main" val="1863329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89827" cy="89163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u="sng" dirty="0" err="1">
                <a:solidFill>
                  <a:srgbClr val="542F87"/>
                </a:solidFill>
                <a:latin typeface="Montserrat"/>
              </a:rPr>
              <a:t>KVFinder</a:t>
            </a:r>
            <a:r>
              <a:rPr lang="pt-BR" sz="2600" dirty="0">
                <a:solidFill>
                  <a:srgbClr val="542F87"/>
                </a:solidFill>
                <a:latin typeface="Montserrat"/>
              </a:rPr>
              <a:t> for </a:t>
            </a:r>
            <a:r>
              <a:rPr lang="pt-BR" sz="2600" u="sng" dirty="0">
                <a:solidFill>
                  <a:srgbClr val="542F87"/>
                </a:solidFill>
                <a:latin typeface="Montserrat"/>
              </a:rPr>
              <a:t>M</a:t>
            </a:r>
            <a:r>
              <a:rPr lang="pt-BR" sz="2600" dirty="0">
                <a:solidFill>
                  <a:srgbClr val="542F87"/>
                </a:solidFill>
                <a:latin typeface="Montserrat"/>
              </a:rPr>
              <a:t>olecular </a:t>
            </a:r>
            <a:r>
              <a:rPr lang="pt-BR" sz="2600" u="sng" dirty="0">
                <a:solidFill>
                  <a:srgbClr val="542F87"/>
                </a:solidFill>
                <a:latin typeface="Montserrat"/>
              </a:rPr>
              <a:t>D</a:t>
            </a:r>
            <a:r>
              <a:rPr lang="pt-BR" sz="2600" dirty="0">
                <a:solidFill>
                  <a:srgbClr val="542F87"/>
                </a:solidFill>
                <a:latin typeface="Montserrat"/>
              </a:rPr>
              <a:t>ynamics </a:t>
            </a:r>
            <a:r>
              <a:rPr lang="pt-BR" sz="2600" dirty="0" err="1">
                <a:solidFill>
                  <a:srgbClr val="542F87"/>
                </a:solidFill>
                <a:latin typeface="Montserrat"/>
              </a:rPr>
              <a:t>analysis</a:t>
            </a:r>
            <a:r>
              <a:rPr lang="pt-BR" sz="2600" dirty="0">
                <a:solidFill>
                  <a:srgbClr val="542F87"/>
                </a:solidFill>
                <a:latin typeface="Montserrat"/>
              </a:rPr>
              <a:t> (</a:t>
            </a:r>
            <a:r>
              <a:rPr lang="pt-BR" sz="2600" dirty="0" err="1">
                <a:solidFill>
                  <a:srgbClr val="542F87"/>
                </a:solidFill>
                <a:latin typeface="Montserrat"/>
              </a:rPr>
              <a:t>KVFinderMD</a:t>
            </a:r>
            <a:r>
              <a:rPr lang="pt-BR" sz="2600" dirty="0">
                <a:solidFill>
                  <a:srgbClr val="542F87"/>
                </a:solidFill>
                <a:latin typeface="Montserrat"/>
              </a:rPr>
              <a:t>)</a:t>
            </a:r>
            <a:endParaRPr lang="pt-BR" sz="2600" dirty="0">
              <a:solidFill>
                <a:srgbClr val="542F87"/>
              </a:solidFill>
            </a:endParaRPr>
          </a:p>
          <a:p>
            <a:pPr algn="l"/>
            <a:endParaRPr lang="pt-BR">
              <a:latin typeface="Montserrat"/>
            </a:endParaRPr>
          </a:p>
        </p:txBody>
      </p:sp>
      <p:grpSp>
        <p:nvGrpSpPr>
          <p:cNvPr id="6" name="Agrupar 5">
            <a:extLst>
              <a:ext uri="{FF2B5EF4-FFF2-40B4-BE49-F238E27FC236}">
                <a16:creationId xmlns:a16="http://schemas.microsoft.com/office/drawing/2014/main" id="{CA2685B7-30BF-79F6-9412-24F35FADB0E0}"/>
              </a:ext>
            </a:extLst>
          </p:cNvPr>
          <p:cNvGrpSpPr/>
          <p:nvPr/>
        </p:nvGrpSpPr>
        <p:grpSpPr>
          <a:xfrm>
            <a:off x="355167" y="4848381"/>
            <a:ext cx="3838681" cy="1920240"/>
            <a:chOff x="239343" y="4939821"/>
            <a:chExt cx="3838681" cy="1920240"/>
          </a:xfrm>
        </p:grpSpPr>
        <p:pic>
          <p:nvPicPr>
            <p:cNvPr id="21" name="Imagem 21">
              <a:extLst>
                <a:ext uri="{FF2B5EF4-FFF2-40B4-BE49-F238E27FC236}">
                  <a16:creationId xmlns:a16="http://schemas.microsoft.com/office/drawing/2014/main" id="{554C577A-D0DF-B94C-CB86-C88DE96588B9}"/>
                </a:ext>
              </a:extLst>
            </p:cNvPr>
            <p:cNvPicPr>
              <a:picLocks noChangeAspect="1"/>
            </p:cNvPicPr>
            <p:nvPr/>
          </p:nvPicPr>
          <p:blipFill>
            <a:blip r:embed="rId4"/>
            <a:stretch>
              <a:fillRect/>
            </a:stretch>
          </p:blipFill>
          <p:spPr>
            <a:xfrm>
              <a:off x="239343" y="4945917"/>
              <a:ext cx="1914144" cy="1914144"/>
            </a:xfrm>
            <a:prstGeom prst="rect">
              <a:avLst/>
            </a:prstGeom>
          </p:spPr>
        </p:pic>
        <p:pic>
          <p:nvPicPr>
            <p:cNvPr id="22" name="Imagem 22" descr="Interface gráfica do usuário&#10;&#10;Descrição gerada automaticamente">
              <a:extLst>
                <a:ext uri="{FF2B5EF4-FFF2-40B4-BE49-F238E27FC236}">
                  <a16:creationId xmlns:a16="http://schemas.microsoft.com/office/drawing/2014/main" id="{AE4DC41A-01B8-247F-7B09-DC6945146DD9}"/>
                </a:ext>
              </a:extLst>
            </p:cNvPr>
            <p:cNvPicPr>
              <a:picLocks noChangeAspect="1"/>
            </p:cNvPicPr>
            <p:nvPr/>
          </p:nvPicPr>
          <p:blipFill>
            <a:blip r:embed="rId5"/>
            <a:stretch>
              <a:fillRect/>
            </a:stretch>
          </p:blipFill>
          <p:spPr>
            <a:xfrm>
              <a:off x="2163880" y="4939821"/>
              <a:ext cx="1914144" cy="1914144"/>
            </a:xfrm>
            <a:prstGeom prst="rect">
              <a:avLst/>
            </a:prstGeom>
          </p:spPr>
        </p:pic>
      </p:grpSp>
      <p:pic>
        <p:nvPicPr>
          <p:cNvPr id="10" name="Imagem 11">
            <a:extLst>
              <a:ext uri="{FF2B5EF4-FFF2-40B4-BE49-F238E27FC236}">
                <a16:creationId xmlns:a16="http://schemas.microsoft.com/office/drawing/2014/main" id="{D5E3A0A6-2EE2-C6C9-9E60-589FE2397B57}"/>
              </a:ext>
            </a:extLst>
          </p:cNvPr>
          <p:cNvPicPr>
            <a:picLocks noChangeAspect="1"/>
          </p:cNvPicPr>
          <p:nvPr/>
        </p:nvPicPr>
        <p:blipFill>
          <a:blip r:embed="rId6"/>
          <a:stretch>
            <a:fillRect/>
          </a:stretch>
        </p:blipFill>
        <p:spPr>
          <a:xfrm>
            <a:off x="4285488" y="3753612"/>
            <a:ext cx="2139696" cy="1606296"/>
          </a:xfrm>
          <a:prstGeom prst="rect">
            <a:avLst/>
          </a:prstGeom>
        </p:spPr>
      </p:pic>
      <p:pic>
        <p:nvPicPr>
          <p:cNvPr id="12" name="Imagem 12">
            <a:extLst>
              <a:ext uri="{FF2B5EF4-FFF2-40B4-BE49-F238E27FC236}">
                <a16:creationId xmlns:a16="http://schemas.microsoft.com/office/drawing/2014/main" id="{1B5915DB-4B33-1DAD-7BA2-79CFEDB89A82}"/>
              </a:ext>
            </a:extLst>
          </p:cNvPr>
          <p:cNvPicPr>
            <a:picLocks noChangeAspect="1"/>
          </p:cNvPicPr>
          <p:nvPr/>
        </p:nvPicPr>
        <p:blipFill>
          <a:blip r:embed="rId7"/>
          <a:stretch>
            <a:fillRect/>
          </a:stretch>
        </p:blipFill>
        <p:spPr>
          <a:xfrm>
            <a:off x="6922008" y="2653284"/>
            <a:ext cx="2456688" cy="1837944"/>
          </a:xfrm>
          <a:prstGeom prst="rect">
            <a:avLst/>
          </a:prstGeom>
        </p:spPr>
      </p:pic>
      <p:pic>
        <p:nvPicPr>
          <p:cNvPr id="13" name="Imagem 13">
            <a:extLst>
              <a:ext uri="{FF2B5EF4-FFF2-40B4-BE49-F238E27FC236}">
                <a16:creationId xmlns:a16="http://schemas.microsoft.com/office/drawing/2014/main" id="{AA521C8B-D1E8-0B12-5B73-5DB8F200A3B9}"/>
              </a:ext>
            </a:extLst>
          </p:cNvPr>
          <p:cNvPicPr>
            <a:picLocks noChangeAspect="1"/>
          </p:cNvPicPr>
          <p:nvPr/>
        </p:nvPicPr>
        <p:blipFill>
          <a:blip r:embed="rId8"/>
          <a:stretch>
            <a:fillRect/>
          </a:stretch>
        </p:blipFill>
        <p:spPr>
          <a:xfrm>
            <a:off x="1047063" y="2653284"/>
            <a:ext cx="2456688" cy="1837944"/>
          </a:xfrm>
          <a:prstGeom prst="rect">
            <a:avLst/>
          </a:prstGeom>
        </p:spPr>
      </p:pic>
      <p:pic>
        <p:nvPicPr>
          <p:cNvPr id="14" name="Imagem 14">
            <a:extLst>
              <a:ext uri="{FF2B5EF4-FFF2-40B4-BE49-F238E27FC236}">
                <a16:creationId xmlns:a16="http://schemas.microsoft.com/office/drawing/2014/main" id="{26599F1E-8091-AAC4-A949-128AED3A830D}"/>
              </a:ext>
            </a:extLst>
          </p:cNvPr>
          <p:cNvPicPr>
            <a:picLocks noChangeAspect="1"/>
          </p:cNvPicPr>
          <p:nvPr/>
        </p:nvPicPr>
        <p:blipFill>
          <a:blip r:embed="rId9"/>
          <a:stretch>
            <a:fillRect/>
          </a:stretch>
        </p:blipFill>
        <p:spPr>
          <a:xfrm>
            <a:off x="6922008" y="4891053"/>
            <a:ext cx="2456688" cy="1837944"/>
          </a:xfrm>
          <a:prstGeom prst="rect">
            <a:avLst/>
          </a:prstGeom>
        </p:spPr>
      </p:pic>
      <p:sp>
        <p:nvSpPr>
          <p:cNvPr id="8" name="Title 1">
            <a:extLst>
              <a:ext uri="{FF2B5EF4-FFF2-40B4-BE49-F238E27FC236}">
                <a16:creationId xmlns:a16="http://schemas.microsoft.com/office/drawing/2014/main" id="{9F7948EB-C9D8-0ECD-1245-D644C02E276D}"/>
              </a:ext>
            </a:extLst>
          </p:cNvPr>
          <p:cNvSpPr txBox="1">
            <a:spLocks/>
          </p:cNvSpPr>
          <p:nvPr/>
        </p:nvSpPr>
        <p:spPr>
          <a:xfrm>
            <a:off x="482262" y="228007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dirty="0">
                <a:latin typeface="Montserrat"/>
              </a:rPr>
              <a:t>Shape, volume </a:t>
            </a:r>
            <a:r>
              <a:rPr lang="pt-BR" sz="2000" dirty="0" err="1">
                <a:latin typeface="Montserrat"/>
              </a:rPr>
              <a:t>and</a:t>
            </a:r>
            <a:r>
              <a:rPr lang="pt-BR" sz="2000" dirty="0">
                <a:latin typeface="Montserrat"/>
              </a:rPr>
              <a:t> </a:t>
            </a:r>
            <a:r>
              <a:rPr lang="pt-BR" sz="2000" dirty="0" err="1">
                <a:latin typeface="Montserrat"/>
              </a:rPr>
              <a:t>depth</a:t>
            </a:r>
            <a:endParaRPr lang="pt-BR" sz="2000" dirty="0" err="1"/>
          </a:p>
        </p:txBody>
      </p:sp>
      <p:sp>
        <p:nvSpPr>
          <p:cNvPr id="9" name="Title 1">
            <a:extLst>
              <a:ext uri="{FF2B5EF4-FFF2-40B4-BE49-F238E27FC236}">
                <a16:creationId xmlns:a16="http://schemas.microsoft.com/office/drawing/2014/main" id="{4B40F9ED-F12D-5391-3070-6E4466D8B248}"/>
              </a:ext>
            </a:extLst>
          </p:cNvPr>
          <p:cNvSpPr txBox="1">
            <a:spLocks/>
          </p:cNvSpPr>
          <p:nvPr/>
        </p:nvSpPr>
        <p:spPr>
          <a:xfrm>
            <a:off x="6322229" y="228007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dirty="0">
                <a:latin typeface="Montserrat"/>
              </a:rPr>
              <a:t>Interface </a:t>
            </a:r>
            <a:r>
              <a:rPr lang="pt-BR" sz="2000" dirty="0" err="1">
                <a:latin typeface="Montserrat"/>
              </a:rPr>
              <a:t>residues</a:t>
            </a:r>
            <a:endParaRPr lang="pt-BR" sz="2000" dirty="0" err="1"/>
          </a:p>
          <a:p>
            <a:pPr algn="l"/>
            <a:endParaRPr lang="pt-BR">
              <a:latin typeface="Montserrat"/>
            </a:endParaRPr>
          </a:p>
        </p:txBody>
      </p:sp>
      <p:sp>
        <p:nvSpPr>
          <p:cNvPr id="15" name="Title 1">
            <a:extLst>
              <a:ext uri="{FF2B5EF4-FFF2-40B4-BE49-F238E27FC236}">
                <a16:creationId xmlns:a16="http://schemas.microsoft.com/office/drawing/2014/main" id="{6DE52F87-5FB4-CB9B-87DF-E00EFB02C7FC}"/>
              </a:ext>
            </a:extLst>
          </p:cNvPr>
          <p:cNvSpPr txBox="1">
            <a:spLocks/>
          </p:cNvSpPr>
          <p:nvPr/>
        </p:nvSpPr>
        <p:spPr>
          <a:xfrm>
            <a:off x="6419765" y="4517304"/>
            <a:ext cx="3828451"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800" dirty="0">
                <a:latin typeface="Montserrat"/>
              </a:rPr>
              <a:t>Surface, </a:t>
            </a:r>
            <a:r>
              <a:rPr lang="pt-BR" sz="1800" dirty="0" err="1">
                <a:latin typeface="Montserrat"/>
              </a:rPr>
              <a:t>area</a:t>
            </a:r>
            <a:r>
              <a:rPr lang="pt-BR" sz="1800" dirty="0">
                <a:latin typeface="Montserrat"/>
              </a:rPr>
              <a:t> </a:t>
            </a:r>
            <a:r>
              <a:rPr lang="pt-BR" sz="1800" dirty="0" err="1">
                <a:latin typeface="Montserrat"/>
              </a:rPr>
              <a:t>and</a:t>
            </a:r>
            <a:r>
              <a:rPr lang="pt-BR" sz="1800" dirty="0">
                <a:latin typeface="Montserrat"/>
              </a:rPr>
              <a:t> </a:t>
            </a:r>
            <a:r>
              <a:rPr lang="pt-BR" sz="1800" dirty="0" err="1">
                <a:latin typeface="Montserrat"/>
              </a:rPr>
              <a:t>hydropathy</a:t>
            </a:r>
            <a:endParaRPr lang="pt-BR" sz="1800" dirty="0" err="1"/>
          </a:p>
        </p:txBody>
      </p:sp>
      <p:sp>
        <p:nvSpPr>
          <p:cNvPr id="16" name="Title 1">
            <a:extLst>
              <a:ext uri="{FF2B5EF4-FFF2-40B4-BE49-F238E27FC236}">
                <a16:creationId xmlns:a16="http://schemas.microsoft.com/office/drawing/2014/main" id="{59FA6363-238A-BC45-18E1-0D7E6AAFC44C}"/>
              </a:ext>
            </a:extLst>
          </p:cNvPr>
          <p:cNvSpPr txBox="1">
            <a:spLocks/>
          </p:cNvSpPr>
          <p:nvPr/>
        </p:nvSpPr>
        <p:spPr>
          <a:xfrm>
            <a:off x="457877" y="4803816"/>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dirty="0" err="1">
                <a:latin typeface="Montserrat"/>
              </a:rPr>
              <a:t>Spatial</a:t>
            </a:r>
            <a:r>
              <a:rPr lang="pt-BR" sz="2000" dirty="0">
                <a:latin typeface="Montserrat"/>
              </a:rPr>
              <a:t> </a:t>
            </a:r>
            <a:r>
              <a:rPr lang="pt-BR" sz="2000" dirty="0" err="1">
                <a:latin typeface="Montserrat"/>
              </a:rPr>
              <a:t>conservation</a:t>
            </a:r>
            <a:r>
              <a:rPr lang="pt-BR" sz="2000" dirty="0">
                <a:latin typeface="Montserrat"/>
              </a:rPr>
              <a:t> (%)</a:t>
            </a:r>
            <a:endParaRPr lang="pt-BR" sz="2000" dirty="0"/>
          </a:p>
          <a:p>
            <a:pPr algn="l"/>
            <a:endParaRPr lang="pt-BR">
              <a:latin typeface="Montserrat"/>
            </a:endParaRPr>
          </a:p>
        </p:txBody>
      </p:sp>
      <p:cxnSp>
        <p:nvCxnSpPr>
          <p:cNvPr id="20" name="Conector de Seta Reta 19">
            <a:extLst>
              <a:ext uri="{FF2B5EF4-FFF2-40B4-BE49-F238E27FC236}">
                <a16:creationId xmlns:a16="http://schemas.microsoft.com/office/drawing/2014/main" id="{E754EE48-C47D-4561-58CE-0842BC00713A}"/>
              </a:ext>
            </a:extLst>
          </p:cNvPr>
          <p:cNvCxnSpPr>
            <a:cxnSpLocks/>
          </p:cNvCxnSpPr>
          <p:nvPr/>
        </p:nvCxnSpPr>
        <p:spPr>
          <a:xfrm flipH="1">
            <a:off x="4015460" y="5105337"/>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Conector de Seta Reta 22">
            <a:extLst>
              <a:ext uri="{FF2B5EF4-FFF2-40B4-BE49-F238E27FC236}">
                <a16:creationId xmlns:a16="http://schemas.microsoft.com/office/drawing/2014/main" id="{1A9E058B-9A7E-9BD8-B54E-329A2C0F39A0}"/>
              </a:ext>
            </a:extLst>
          </p:cNvPr>
          <p:cNvCxnSpPr>
            <a:cxnSpLocks/>
          </p:cNvCxnSpPr>
          <p:nvPr/>
        </p:nvCxnSpPr>
        <p:spPr>
          <a:xfrm>
            <a:off x="6222212" y="5105337"/>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Conector de Seta Reta 23">
            <a:extLst>
              <a:ext uri="{FF2B5EF4-FFF2-40B4-BE49-F238E27FC236}">
                <a16:creationId xmlns:a16="http://schemas.microsoft.com/office/drawing/2014/main" id="{6C58DE04-0135-AB51-427C-0B81D02B5991}"/>
              </a:ext>
            </a:extLst>
          </p:cNvPr>
          <p:cNvCxnSpPr>
            <a:cxnSpLocks/>
          </p:cNvCxnSpPr>
          <p:nvPr/>
        </p:nvCxnSpPr>
        <p:spPr>
          <a:xfrm flipH="1" flipV="1">
            <a:off x="4015460" y="3593529"/>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Conector de Seta Reta 24">
            <a:extLst>
              <a:ext uri="{FF2B5EF4-FFF2-40B4-BE49-F238E27FC236}">
                <a16:creationId xmlns:a16="http://schemas.microsoft.com/office/drawing/2014/main" id="{F35EECC8-1F6B-512B-6A9A-2FFACF235CB5}"/>
              </a:ext>
            </a:extLst>
          </p:cNvPr>
          <p:cNvCxnSpPr>
            <a:cxnSpLocks/>
          </p:cNvCxnSpPr>
          <p:nvPr/>
        </p:nvCxnSpPr>
        <p:spPr>
          <a:xfrm flipV="1">
            <a:off x="6222212" y="3593529"/>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Title 1">
            <a:extLst>
              <a:ext uri="{FF2B5EF4-FFF2-40B4-BE49-F238E27FC236}">
                <a16:creationId xmlns:a16="http://schemas.microsoft.com/office/drawing/2014/main" id="{95AC0951-EAC1-F554-4644-2FD06A4CE3E5}"/>
              </a:ext>
            </a:extLst>
          </p:cNvPr>
          <p:cNvSpPr txBox="1">
            <a:spLocks/>
          </p:cNvSpPr>
          <p:nvPr/>
        </p:nvSpPr>
        <p:spPr>
          <a:xfrm>
            <a:off x="3536357" y="3383448"/>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dirty="0">
                <a:latin typeface="Montserrat"/>
              </a:rPr>
              <a:t>HIV-1 protease</a:t>
            </a:r>
            <a:endParaRPr lang="pt-BR" dirty="0"/>
          </a:p>
          <a:p>
            <a:pPr algn="l"/>
            <a:endParaRPr lang="pt-BR">
              <a:latin typeface="Montserrat"/>
            </a:endParaRPr>
          </a:p>
        </p:txBody>
      </p:sp>
    </p:spTree>
    <p:extLst>
      <p:ext uri="{BB962C8B-B14F-4D97-AF65-F5344CB8AC3E}">
        <p14:creationId xmlns:p14="http://schemas.microsoft.com/office/powerpoint/2010/main" val="1578888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89827" cy="89163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Graph-based</a:t>
            </a:r>
            <a:r>
              <a:rPr lang="pt-BR" sz="2600">
                <a:solidFill>
                  <a:srgbClr val="542F87"/>
                </a:solidFill>
                <a:latin typeface="Montserrat"/>
              </a:rPr>
              <a:t> </a:t>
            </a:r>
            <a:r>
              <a:rPr lang="pt-BR" sz="2600" err="1">
                <a:solidFill>
                  <a:srgbClr val="542F87"/>
                </a:solidFill>
                <a:latin typeface="Montserrat"/>
              </a:rPr>
              <a:t>algorithm</a:t>
            </a:r>
            <a:r>
              <a:rPr lang="pt-BR" sz="2600">
                <a:solidFill>
                  <a:srgbClr val="542F87"/>
                </a:solidFill>
                <a:latin typeface="Montserrat"/>
              </a:rPr>
              <a:t> </a:t>
            </a:r>
            <a:r>
              <a:rPr lang="pt-BR" sz="2600" err="1">
                <a:solidFill>
                  <a:srgbClr val="542F87"/>
                </a:solidFill>
                <a:latin typeface="Montserrat"/>
              </a:rPr>
              <a:t>to</a:t>
            </a:r>
            <a:r>
              <a:rPr lang="pt-BR" sz="2600">
                <a:solidFill>
                  <a:srgbClr val="542F87"/>
                </a:solidFill>
                <a:latin typeface="Montserrat"/>
              </a:rPr>
              <a:t> </a:t>
            </a:r>
            <a:r>
              <a:rPr lang="pt-BR" sz="2600" err="1">
                <a:solidFill>
                  <a:srgbClr val="542F87"/>
                </a:solidFill>
                <a:latin typeface="Montserrat"/>
              </a:rPr>
              <a:t>represent</a:t>
            </a:r>
            <a:r>
              <a:rPr lang="pt-BR" sz="2600">
                <a:solidFill>
                  <a:srgbClr val="542F87"/>
                </a:solidFill>
                <a:latin typeface="Montserrat"/>
              </a:rPr>
              <a:t> </a:t>
            </a:r>
            <a:r>
              <a:rPr lang="pt-BR" sz="2600" err="1">
                <a:solidFill>
                  <a:srgbClr val="542F87"/>
                </a:solidFill>
                <a:latin typeface="Montserrat"/>
              </a:rPr>
              <a:t>cavities</a:t>
            </a:r>
            <a:endParaRPr lang="pt-BR" sz="2600" err="1">
              <a:solidFill>
                <a:srgbClr val="542F87"/>
              </a:solidFill>
            </a:endParaRPr>
          </a:p>
          <a:p>
            <a:pPr algn="l"/>
            <a:endParaRPr lang="pt-BR">
              <a:latin typeface="Montserrat"/>
            </a:endParaRPr>
          </a:p>
        </p:txBody>
      </p:sp>
      <p:grpSp>
        <p:nvGrpSpPr>
          <p:cNvPr id="18" name="Agrupar 17">
            <a:extLst>
              <a:ext uri="{FF2B5EF4-FFF2-40B4-BE49-F238E27FC236}">
                <a16:creationId xmlns:a16="http://schemas.microsoft.com/office/drawing/2014/main" id="{EEA910FA-308C-A0C2-3437-70269FA56EFA}"/>
              </a:ext>
            </a:extLst>
          </p:cNvPr>
          <p:cNvGrpSpPr/>
          <p:nvPr/>
        </p:nvGrpSpPr>
        <p:grpSpPr>
          <a:xfrm>
            <a:off x="7597515" y="3587646"/>
            <a:ext cx="2743200" cy="2743200"/>
            <a:chOff x="7597515" y="3587646"/>
            <a:chExt cx="2743200" cy="2743200"/>
          </a:xfrm>
        </p:grpSpPr>
        <p:pic>
          <p:nvPicPr>
            <p:cNvPr id="8" name="Imagem 8" descr="Uma imagem contendo desenho&#10;&#10;Descrição gerada automaticamente">
              <a:extLst>
                <a:ext uri="{FF2B5EF4-FFF2-40B4-BE49-F238E27FC236}">
                  <a16:creationId xmlns:a16="http://schemas.microsoft.com/office/drawing/2014/main" id="{9A932243-6958-463D-B72B-752AC8608A48}"/>
                </a:ext>
              </a:extLst>
            </p:cNvPr>
            <p:cNvPicPr>
              <a:picLocks noChangeAspect="1"/>
            </p:cNvPicPr>
            <p:nvPr/>
          </p:nvPicPr>
          <p:blipFill>
            <a:blip r:embed="rId4"/>
            <a:stretch>
              <a:fillRect/>
            </a:stretch>
          </p:blipFill>
          <p:spPr>
            <a:xfrm>
              <a:off x="7597515" y="3587646"/>
              <a:ext cx="2743200" cy="2743200"/>
            </a:xfrm>
            <a:prstGeom prst="rect">
              <a:avLst/>
            </a:prstGeom>
          </p:spPr>
        </p:pic>
        <p:sp>
          <p:nvSpPr>
            <p:cNvPr id="12" name="Subtitle 2">
              <a:extLst>
                <a:ext uri="{FF2B5EF4-FFF2-40B4-BE49-F238E27FC236}">
                  <a16:creationId xmlns:a16="http://schemas.microsoft.com/office/drawing/2014/main" id="{C2F13C79-1716-8DE2-8110-21F02DCBAD51}"/>
                </a:ext>
              </a:extLst>
            </p:cNvPr>
            <p:cNvSpPr txBox="1">
              <a:spLocks/>
            </p:cNvSpPr>
            <p:nvPr/>
          </p:nvSpPr>
          <p:spPr>
            <a:xfrm>
              <a:off x="8242882" y="5890809"/>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err="1">
                  <a:latin typeface="Montserrat"/>
                </a:rPr>
                <a:t>Any</a:t>
              </a:r>
              <a:r>
                <a:rPr lang="pt-BR" b="1">
                  <a:latin typeface="Montserrat"/>
                </a:rPr>
                <a:t> </a:t>
              </a:r>
              <a:r>
                <a:rPr lang="pt-BR" b="1" err="1">
                  <a:latin typeface="Montserrat"/>
                </a:rPr>
                <a:t>atom</a:t>
              </a:r>
              <a:endParaRPr lang="pt-BR" sz="2000" b="1">
                <a:latin typeface="Montserrat"/>
              </a:endParaRPr>
            </a:p>
            <a:p>
              <a:pPr algn="ctr"/>
              <a:endParaRPr lang="pt-BR" sz="4400"/>
            </a:p>
          </p:txBody>
        </p:sp>
      </p:grpSp>
      <p:sp>
        <p:nvSpPr>
          <p:cNvPr id="13" name="Subtitle 2">
            <a:extLst>
              <a:ext uri="{FF2B5EF4-FFF2-40B4-BE49-F238E27FC236}">
                <a16:creationId xmlns:a16="http://schemas.microsoft.com/office/drawing/2014/main" id="{C2F13C79-1716-8DE2-8110-21F02DCBAD51}"/>
              </a:ext>
            </a:extLst>
          </p:cNvPr>
          <p:cNvSpPr txBox="1">
            <a:spLocks/>
          </p:cNvSpPr>
          <p:nvPr/>
        </p:nvSpPr>
        <p:spPr>
          <a:xfrm>
            <a:off x="11202061" y="36617315"/>
            <a:ext cx="4876381" cy="75500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sz="3200" b="1" err="1">
                <a:latin typeface="Montserrat"/>
              </a:rPr>
              <a:t>Any</a:t>
            </a:r>
            <a:r>
              <a:rPr lang="pt-BR" sz="3200" b="1">
                <a:latin typeface="Montserrat"/>
              </a:rPr>
              <a:t> </a:t>
            </a:r>
            <a:r>
              <a:rPr lang="pt-BR" sz="3200" b="1" err="1">
                <a:latin typeface="Montserrat"/>
              </a:rPr>
              <a:t>atom</a:t>
            </a:r>
            <a:endParaRPr lang="pt-BR"/>
          </a:p>
          <a:p>
            <a:endParaRPr lang="pt-BR" sz="4400"/>
          </a:p>
        </p:txBody>
      </p:sp>
      <p:grpSp>
        <p:nvGrpSpPr>
          <p:cNvPr id="16" name="Agrupar 15">
            <a:extLst>
              <a:ext uri="{FF2B5EF4-FFF2-40B4-BE49-F238E27FC236}">
                <a16:creationId xmlns:a16="http://schemas.microsoft.com/office/drawing/2014/main" id="{AD56CAAD-609D-EF45-6E64-E343A55BC73E}"/>
              </a:ext>
            </a:extLst>
          </p:cNvPr>
          <p:cNvGrpSpPr/>
          <p:nvPr/>
        </p:nvGrpSpPr>
        <p:grpSpPr>
          <a:xfrm>
            <a:off x="1364105" y="3587646"/>
            <a:ext cx="2743200" cy="2743200"/>
            <a:chOff x="1364105" y="3587646"/>
            <a:chExt cx="2743200" cy="2743200"/>
          </a:xfrm>
        </p:grpSpPr>
        <p:pic>
          <p:nvPicPr>
            <p:cNvPr id="11" name="Imagem 11">
              <a:extLst>
                <a:ext uri="{FF2B5EF4-FFF2-40B4-BE49-F238E27FC236}">
                  <a16:creationId xmlns:a16="http://schemas.microsoft.com/office/drawing/2014/main" id="{BF8FC529-F052-DDCE-E8D6-D7DC21689E7F}"/>
                </a:ext>
              </a:extLst>
            </p:cNvPr>
            <p:cNvPicPr>
              <a:picLocks noChangeAspect="1"/>
            </p:cNvPicPr>
            <p:nvPr/>
          </p:nvPicPr>
          <p:blipFill>
            <a:blip r:embed="rId5"/>
            <a:stretch>
              <a:fillRect/>
            </a:stretch>
          </p:blipFill>
          <p:spPr>
            <a:xfrm>
              <a:off x="1364105" y="3587646"/>
              <a:ext cx="2743200" cy="2743200"/>
            </a:xfrm>
            <a:prstGeom prst="rect">
              <a:avLst/>
            </a:prstGeom>
          </p:spPr>
        </p:pic>
        <p:sp>
          <p:nvSpPr>
            <p:cNvPr id="14" name="Subtitle 2">
              <a:extLst>
                <a:ext uri="{FF2B5EF4-FFF2-40B4-BE49-F238E27FC236}">
                  <a16:creationId xmlns:a16="http://schemas.microsoft.com/office/drawing/2014/main" id="{5C3EDE5A-2658-E5E1-1417-031737212CDA}"/>
                </a:ext>
              </a:extLst>
            </p:cNvPr>
            <p:cNvSpPr txBox="1">
              <a:spLocks/>
            </p:cNvSpPr>
            <p:nvPr/>
          </p:nvSpPr>
          <p:spPr>
            <a:xfrm>
              <a:off x="2006923" y="5890809"/>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a:latin typeface="Montserrat"/>
                </a:rPr>
                <a:t>Cβ</a:t>
              </a:r>
            </a:p>
            <a:p>
              <a:pPr algn="ctr"/>
              <a:endParaRPr lang="pt-BR" sz="4400"/>
            </a:p>
          </p:txBody>
        </p:sp>
      </p:grpSp>
      <p:grpSp>
        <p:nvGrpSpPr>
          <p:cNvPr id="17" name="Agrupar 16">
            <a:extLst>
              <a:ext uri="{FF2B5EF4-FFF2-40B4-BE49-F238E27FC236}">
                <a16:creationId xmlns:a16="http://schemas.microsoft.com/office/drawing/2014/main" id="{602B7E05-2D85-02B6-400A-59A2A23E250D}"/>
              </a:ext>
            </a:extLst>
          </p:cNvPr>
          <p:cNvGrpSpPr/>
          <p:nvPr/>
        </p:nvGrpSpPr>
        <p:grpSpPr>
          <a:xfrm>
            <a:off x="4480810" y="4064628"/>
            <a:ext cx="2743200" cy="2743200"/>
            <a:chOff x="4480810" y="4064628"/>
            <a:chExt cx="2743200" cy="2743200"/>
          </a:xfrm>
        </p:grpSpPr>
        <p:pic>
          <p:nvPicPr>
            <p:cNvPr id="9" name="Imagem 10" descr="Uma imagem contendo flor, desenho&#10;&#10;Descrição gerada automaticamente">
              <a:extLst>
                <a:ext uri="{FF2B5EF4-FFF2-40B4-BE49-F238E27FC236}">
                  <a16:creationId xmlns:a16="http://schemas.microsoft.com/office/drawing/2014/main" id="{BD509352-8189-19C4-62A5-E1EAE4CD8C8F}"/>
                </a:ext>
              </a:extLst>
            </p:cNvPr>
            <p:cNvPicPr>
              <a:picLocks noChangeAspect="1"/>
            </p:cNvPicPr>
            <p:nvPr/>
          </p:nvPicPr>
          <p:blipFill>
            <a:blip r:embed="rId6"/>
            <a:stretch>
              <a:fillRect/>
            </a:stretch>
          </p:blipFill>
          <p:spPr>
            <a:xfrm>
              <a:off x="4480810" y="4064628"/>
              <a:ext cx="2743200" cy="2743200"/>
            </a:xfrm>
            <a:prstGeom prst="rect">
              <a:avLst/>
            </a:prstGeom>
          </p:spPr>
        </p:pic>
        <p:sp>
          <p:nvSpPr>
            <p:cNvPr id="15" name="Subtitle 2">
              <a:extLst>
                <a:ext uri="{FF2B5EF4-FFF2-40B4-BE49-F238E27FC236}">
                  <a16:creationId xmlns:a16="http://schemas.microsoft.com/office/drawing/2014/main" id="{217BB373-D61A-80EA-F9AB-3ABDF8671DC8}"/>
                </a:ext>
              </a:extLst>
            </p:cNvPr>
            <p:cNvSpPr txBox="1">
              <a:spLocks/>
            </p:cNvSpPr>
            <p:nvPr/>
          </p:nvSpPr>
          <p:spPr>
            <a:xfrm>
              <a:off x="5126177" y="6334012"/>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a:latin typeface="Montserrat"/>
                </a:rPr>
                <a:t>Cα</a:t>
              </a:r>
            </a:p>
          </p:txBody>
        </p:sp>
      </p:grpSp>
      <p:cxnSp>
        <p:nvCxnSpPr>
          <p:cNvPr id="19" name="Conector de Seta Reta 18">
            <a:extLst>
              <a:ext uri="{FF2B5EF4-FFF2-40B4-BE49-F238E27FC236}">
                <a16:creationId xmlns:a16="http://schemas.microsoft.com/office/drawing/2014/main" id="{90D719F7-9844-617A-A5A1-71195D4DFB91}"/>
              </a:ext>
            </a:extLst>
          </p:cNvPr>
          <p:cNvCxnSpPr/>
          <p:nvPr/>
        </p:nvCxnSpPr>
        <p:spPr>
          <a:xfrm>
            <a:off x="7248331" y="3959289"/>
            <a:ext cx="751115" cy="533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Conector de Seta Reta 19">
            <a:extLst>
              <a:ext uri="{FF2B5EF4-FFF2-40B4-BE49-F238E27FC236}">
                <a16:creationId xmlns:a16="http://schemas.microsoft.com/office/drawing/2014/main" id="{FA64827C-CA42-32C8-0DB0-9BCE21D66836}"/>
              </a:ext>
            </a:extLst>
          </p:cNvPr>
          <p:cNvCxnSpPr>
            <a:cxnSpLocks/>
          </p:cNvCxnSpPr>
          <p:nvPr/>
        </p:nvCxnSpPr>
        <p:spPr>
          <a:xfrm flipH="1">
            <a:off x="3796004" y="3959289"/>
            <a:ext cx="751115" cy="533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Conector de Seta Reta 20">
            <a:extLst>
              <a:ext uri="{FF2B5EF4-FFF2-40B4-BE49-F238E27FC236}">
                <a16:creationId xmlns:a16="http://schemas.microsoft.com/office/drawing/2014/main" id="{6B80E55C-68FC-3940-A314-8E5FEC4D0830}"/>
              </a:ext>
            </a:extLst>
          </p:cNvPr>
          <p:cNvCxnSpPr>
            <a:cxnSpLocks/>
          </p:cNvCxnSpPr>
          <p:nvPr/>
        </p:nvCxnSpPr>
        <p:spPr>
          <a:xfrm>
            <a:off x="5853188" y="3959289"/>
            <a:ext cx="3109" cy="5100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2" name="Imagem 45">
            <a:extLst>
              <a:ext uri="{FF2B5EF4-FFF2-40B4-BE49-F238E27FC236}">
                <a16:creationId xmlns:a16="http://schemas.microsoft.com/office/drawing/2014/main" id="{848ED62E-A72C-A937-1085-DD5E8AC0DF05}"/>
              </a:ext>
            </a:extLst>
          </p:cNvPr>
          <p:cNvPicPr>
            <a:picLocks noChangeAspect="1"/>
          </p:cNvPicPr>
          <p:nvPr/>
        </p:nvPicPr>
        <p:blipFill>
          <a:blip r:embed="rId7"/>
          <a:stretch>
            <a:fillRect/>
          </a:stretch>
        </p:blipFill>
        <p:spPr>
          <a:xfrm>
            <a:off x="4316185" y="1865086"/>
            <a:ext cx="3069771" cy="2302328"/>
          </a:xfrm>
          <a:prstGeom prst="rect">
            <a:avLst/>
          </a:prstGeom>
        </p:spPr>
      </p:pic>
    </p:spTree>
    <p:extLst>
      <p:ext uri="{BB962C8B-B14F-4D97-AF65-F5344CB8AC3E}">
        <p14:creationId xmlns:p14="http://schemas.microsoft.com/office/powerpoint/2010/main" val="3214144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a:solidFill>
                  <a:srgbClr val="542F87"/>
                </a:solidFill>
                <a:latin typeface="Montserrat"/>
              </a:rPr>
              <a:t>Case </a:t>
            </a:r>
            <a:r>
              <a:rPr lang="pt-BR" sz="2600" dirty="0" err="1">
                <a:solidFill>
                  <a:srgbClr val="542F87"/>
                </a:solidFill>
                <a:latin typeface="Montserrat"/>
              </a:rPr>
              <a:t>study</a:t>
            </a:r>
            <a:r>
              <a:rPr lang="pt-BR" sz="2600" dirty="0">
                <a:solidFill>
                  <a:srgbClr val="542F87"/>
                </a:solidFill>
                <a:latin typeface="Montserrat"/>
              </a:rPr>
              <a:t>: HIV-1 protease</a:t>
            </a:r>
            <a:endParaRPr lang="pt-BR" dirty="0"/>
          </a:p>
          <a:p>
            <a:pPr marL="457200" indent="-457200" algn="l">
              <a:buFont typeface="Arial"/>
              <a:buChar char="•"/>
            </a:pPr>
            <a:r>
              <a:rPr lang="pt-BR" sz="2400" dirty="0" err="1">
                <a:solidFill>
                  <a:srgbClr val="542F87"/>
                </a:solidFill>
                <a:latin typeface="Montserrat"/>
              </a:rPr>
              <a:t>How</a:t>
            </a:r>
            <a:r>
              <a:rPr lang="pt-BR" sz="2400" dirty="0">
                <a:solidFill>
                  <a:srgbClr val="542F87"/>
                </a:solidFill>
                <a:latin typeface="Montserrat"/>
              </a:rPr>
              <a:t> </a:t>
            </a:r>
            <a:r>
              <a:rPr lang="pt-BR" sz="2400" dirty="0" err="1">
                <a:solidFill>
                  <a:srgbClr val="542F87"/>
                </a:solidFill>
                <a:latin typeface="Montserrat"/>
              </a:rPr>
              <a:t>to</a:t>
            </a:r>
            <a:r>
              <a:rPr lang="pt-BR" sz="2400" dirty="0">
                <a:solidFill>
                  <a:srgbClr val="542F87"/>
                </a:solidFill>
                <a:latin typeface="Montserrat"/>
              </a:rPr>
              <a:t> </a:t>
            </a:r>
            <a:r>
              <a:rPr lang="pt-BR" sz="2400" dirty="0" err="1">
                <a:solidFill>
                  <a:srgbClr val="542F87"/>
                </a:solidFill>
                <a:latin typeface="Montserrat"/>
              </a:rPr>
              <a:t>measure</a:t>
            </a:r>
            <a:r>
              <a:rPr lang="pt-BR" sz="2400" dirty="0">
                <a:solidFill>
                  <a:srgbClr val="542F87"/>
                </a:solidFill>
                <a:latin typeface="Montserrat"/>
              </a:rPr>
              <a:t> </a:t>
            </a:r>
            <a:r>
              <a:rPr lang="pt-BR" sz="2400" dirty="0" err="1">
                <a:solidFill>
                  <a:srgbClr val="542F87"/>
                </a:solidFill>
                <a:latin typeface="Montserrat"/>
              </a:rPr>
              <a:t>similarity</a:t>
            </a:r>
            <a:r>
              <a:rPr lang="pt-BR" sz="2400" dirty="0">
                <a:solidFill>
                  <a:srgbClr val="542F87"/>
                </a:solidFill>
                <a:latin typeface="Montserrat"/>
              </a:rPr>
              <a:t> </a:t>
            </a:r>
            <a:r>
              <a:rPr lang="pt-BR" sz="2400" dirty="0" err="1">
                <a:solidFill>
                  <a:srgbClr val="542F87"/>
                </a:solidFill>
                <a:latin typeface="Montserrat"/>
              </a:rPr>
              <a:t>between</a:t>
            </a:r>
            <a:r>
              <a:rPr lang="pt-BR" sz="2400" dirty="0">
                <a:solidFill>
                  <a:srgbClr val="542F87"/>
                </a:solidFill>
                <a:latin typeface="Montserrat"/>
              </a:rPr>
              <a:t> </a:t>
            </a:r>
            <a:r>
              <a:rPr lang="pt-BR" sz="2400" dirty="0" err="1">
                <a:solidFill>
                  <a:srgbClr val="542F87"/>
                </a:solidFill>
                <a:latin typeface="Montserrat"/>
              </a:rPr>
              <a:t>cavities</a:t>
            </a:r>
            <a:r>
              <a:rPr lang="pt-BR" sz="2400" dirty="0">
                <a:solidFill>
                  <a:srgbClr val="542F87"/>
                </a:solidFill>
                <a:latin typeface="Montserrat"/>
              </a:rPr>
              <a:t>?</a:t>
            </a:r>
            <a:endParaRPr lang="pt-BR" sz="2400" b="0" dirty="0">
              <a:solidFill>
                <a:srgbClr val="542F87"/>
              </a:solidFill>
              <a:latin typeface="Montserrat"/>
            </a:endParaRPr>
          </a:p>
          <a:p>
            <a:pPr marL="457200" indent="-457200" algn="l">
              <a:buFont typeface="Arial"/>
              <a:buChar char="•"/>
            </a:pPr>
            <a:endParaRPr lang="pt-BR" sz="2400" b="0">
              <a:solidFill>
                <a:srgbClr val="542F87"/>
              </a:solidFill>
              <a:latin typeface="Montserrat"/>
            </a:endParaRPr>
          </a:p>
          <a:p>
            <a:pPr algn="l"/>
            <a:endParaRPr lang="pt-BR">
              <a:latin typeface="Montserrat"/>
            </a:endParaRPr>
          </a:p>
        </p:txBody>
      </p:sp>
      <p:grpSp>
        <p:nvGrpSpPr>
          <p:cNvPr id="44" name="Agrupar 43">
            <a:extLst>
              <a:ext uri="{FF2B5EF4-FFF2-40B4-BE49-F238E27FC236}">
                <a16:creationId xmlns:a16="http://schemas.microsoft.com/office/drawing/2014/main" id="{4E6A269F-E8C0-602D-A6F8-3A74EB2E8CDF}"/>
              </a:ext>
            </a:extLst>
          </p:cNvPr>
          <p:cNvGrpSpPr/>
          <p:nvPr/>
        </p:nvGrpSpPr>
        <p:grpSpPr>
          <a:xfrm>
            <a:off x="421793" y="3482814"/>
            <a:ext cx="2524408" cy="2219135"/>
            <a:chOff x="421793" y="3482814"/>
            <a:chExt cx="2524408" cy="2219135"/>
          </a:xfrm>
        </p:grpSpPr>
        <p:pic>
          <p:nvPicPr>
            <p:cNvPr id="43" name="Imagem 43">
              <a:extLst>
                <a:ext uri="{FF2B5EF4-FFF2-40B4-BE49-F238E27FC236}">
                  <a16:creationId xmlns:a16="http://schemas.microsoft.com/office/drawing/2014/main" id="{D421868C-E888-469B-F2A5-21E7AF2D62CB}"/>
                </a:ext>
              </a:extLst>
            </p:cNvPr>
            <p:cNvPicPr>
              <a:picLocks noChangeAspect="1"/>
            </p:cNvPicPr>
            <p:nvPr/>
          </p:nvPicPr>
          <p:blipFill>
            <a:blip r:embed="rId4"/>
            <a:stretch>
              <a:fillRect/>
            </a:stretch>
          </p:blipFill>
          <p:spPr>
            <a:xfrm>
              <a:off x="421793" y="3482814"/>
              <a:ext cx="2524408" cy="1906509"/>
            </a:xfrm>
            <a:prstGeom prst="rect">
              <a:avLst/>
            </a:prstGeom>
          </p:spPr>
        </p:pic>
        <p:sp>
          <p:nvSpPr>
            <p:cNvPr id="9" name="Title 1">
              <a:extLst>
                <a:ext uri="{FF2B5EF4-FFF2-40B4-BE49-F238E27FC236}">
                  <a16:creationId xmlns:a16="http://schemas.microsoft.com/office/drawing/2014/main" id="{DE7AD851-279B-0F2B-892C-E302EEEDF20E}"/>
                </a:ext>
              </a:extLst>
            </p:cNvPr>
            <p:cNvSpPr txBox="1">
              <a:spLocks/>
            </p:cNvSpPr>
            <p:nvPr/>
          </p:nvSpPr>
          <p:spPr>
            <a:xfrm>
              <a:off x="704714" y="5091127"/>
              <a:ext cx="1959478" cy="61082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dirty="0">
                  <a:latin typeface="Montserrat"/>
                </a:rPr>
                <a:t>201 frames</a:t>
              </a:r>
            </a:p>
            <a:p>
              <a:r>
                <a:rPr lang="pt-BR" sz="1600" dirty="0">
                  <a:latin typeface="Montserrat"/>
                </a:rPr>
                <a:t>(672 </a:t>
              </a:r>
              <a:r>
                <a:rPr lang="pt-BR" sz="1600" dirty="0" err="1">
                  <a:latin typeface="Montserrat"/>
                </a:rPr>
                <a:t>cavities</a:t>
              </a:r>
              <a:r>
                <a:rPr lang="pt-BR" sz="1600" dirty="0">
                  <a:latin typeface="Montserrat"/>
                </a:rPr>
                <a:t>)</a:t>
              </a:r>
            </a:p>
            <a:p>
              <a:pPr algn="l"/>
              <a:endParaRPr lang="pt-BR" sz="3600">
                <a:latin typeface="Montserrat"/>
              </a:endParaRPr>
            </a:p>
          </p:txBody>
        </p:sp>
      </p:grpSp>
      <p:cxnSp>
        <p:nvCxnSpPr>
          <p:cNvPr id="11" name="Conector de Seta Reta 10">
            <a:extLst>
              <a:ext uri="{FF2B5EF4-FFF2-40B4-BE49-F238E27FC236}">
                <a16:creationId xmlns:a16="http://schemas.microsoft.com/office/drawing/2014/main" id="{04B91224-1EA3-9FD1-DBFB-2C1045F1E92C}"/>
              </a:ext>
            </a:extLst>
          </p:cNvPr>
          <p:cNvCxnSpPr>
            <a:cxnSpLocks/>
          </p:cNvCxnSpPr>
          <p:nvPr/>
        </p:nvCxnSpPr>
        <p:spPr>
          <a:xfrm>
            <a:off x="2798920" y="4802304"/>
            <a:ext cx="590359" cy="4649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Conector de Seta Reta 12">
            <a:extLst>
              <a:ext uri="{FF2B5EF4-FFF2-40B4-BE49-F238E27FC236}">
                <a16:creationId xmlns:a16="http://schemas.microsoft.com/office/drawing/2014/main" id="{72080580-90B5-3AFD-00D6-2A2E68CD5AFD}"/>
              </a:ext>
            </a:extLst>
          </p:cNvPr>
          <p:cNvCxnSpPr>
            <a:cxnSpLocks/>
          </p:cNvCxnSpPr>
          <p:nvPr/>
        </p:nvCxnSpPr>
        <p:spPr>
          <a:xfrm flipV="1">
            <a:off x="2792351" y="3508778"/>
            <a:ext cx="603497" cy="3598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Title 1">
            <a:extLst>
              <a:ext uri="{FF2B5EF4-FFF2-40B4-BE49-F238E27FC236}">
                <a16:creationId xmlns:a16="http://schemas.microsoft.com/office/drawing/2014/main" id="{8D2FF72D-CFCC-A359-7397-4C734A558D4A}"/>
              </a:ext>
            </a:extLst>
          </p:cNvPr>
          <p:cNvSpPr txBox="1">
            <a:spLocks/>
          </p:cNvSpPr>
          <p:nvPr/>
        </p:nvSpPr>
        <p:spPr>
          <a:xfrm>
            <a:off x="3224875" y="3984741"/>
            <a:ext cx="2596559" cy="32351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dirty="0">
                <a:latin typeface="Montserrat"/>
              </a:rPr>
              <a:t>Grid </a:t>
            </a:r>
            <a:r>
              <a:rPr lang="pt-BR" sz="1600" dirty="0" err="1">
                <a:latin typeface="Montserrat"/>
              </a:rPr>
              <a:t>representation</a:t>
            </a:r>
          </a:p>
        </p:txBody>
      </p:sp>
      <p:grpSp>
        <p:nvGrpSpPr>
          <p:cNvPr id="23" name="Agrupar 22">
            <a:extLst>
              <a:ext uri="{FF2B5EF4-FFF2-40B4-BE49-F238E27FC236}">
                <a16:creationId xmlns:a16="http://schemas.microsoft.com/office/drawing/2014/main" id="{3178206F-DAA3-1006-1863-324F99A82470}"/>
              </a:ext>
            </a:extLst>
          </p:cNvPr>
          <p:cNvGrpSpPr/>
          <p:nvPr/>
        </p:nvGrpSpPr>
        <p:grpSpPr>
          <a:xfrm>
            <a:off x="3375961" y="4480810"/>
            <a:ext cx="2596559" cy="2243528"/>
            <a:chOff x="3358473" y="4480810"/>
            <a:chExt cx="2596559" cy="2243528"/>
          </a:xfrm>
        </p:grpSpPr>
        <p:pic>
          <p:nvPicPr>
            <p:cNvPr id="17" name="Imagem 17">
              <a:extLst>
                <a:ext uri="{FF2B5EF4-FFF2-40B4-BE49-F238E27FC236}">
                  <a16:creationId xmlns:a16="http://schemas.microsoft.com/office/drawing/2014/main" id="{E2ECE65C-353F-148A-7E68-112D70D38156}"/>
                </a:ext>
              </a:extLst>
            </p:cNvPr>
            <p:cNvPicPr>
              <a:picLocks noChangeAspect="1"/>
            </p:cNvPicPr>
            <p:nvPr/>
          </p:nvPicPr>
          <p:blipFill>
            <a:blip r:embed="rId5"/>
            <a:stretch>
              <a:fillRect/>
            </a:stretch>
          </p:blipFill>
          <p:spPr>
            <a:xfrm>
              <a:off x="3533358" y="4480810"/>
              <a:ext cx="2243528" cy="2243528"/>
            </a:xfrm>
            <a:prstGeom prst="rect">
              <a:avLst/>
            </a:prstGeom>
          </p:spPr>
        </p:pic>
        <p:sp>
          <p:nvSpPr>
            <p:cNvPr id="22" name="Title 1">
              <a:extLst>
                <a:ext uri="{FF2B5EF4-FFF2-40B4-BE49-F238E27FC236}">
                  <a16:creationId xmlns:a16="http://schemas.microsoft.com/office/drawing/2014/main" id="{C3E2240D-FBBE-A588-4D3C-53802F166727}"/>
                </a:ext>
              </a:extLst>
            </p:cNvPr>
            <p:cNvSpPr txBox="1">
              <a:spLocks/>
            </p:cNvSpPr>
            <p:nvPr/>
          </p:nvSpPr>
          <p:spPr>
            <a:xfrm>
              <a:off x="3358473" y="6392773"/>
              <a:ext cx="2596559" cy="32351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dirty="0" err="1">
                  <a:latin typeface="Montserrat"/>
                </a:rPr>
                <a:t>Graph</a:t>
              </a:r>
              <a:r>
                <a:rPr lang="pt-BR" sz="1600" dirty="0">
                  <a:latin typeface="Montserrat"/>
                </a:rPr>
                <a:t> representation</a:t>
              </a:r>
            </a:p>
          </p:txBody>
        </p:sp>
      </p:grpSp>
      <p:cxnSp>
        <p:nvCxnSpPr>
          <p:cNvPr id="24" name="Conector de Seta Reta 23">
            <a:extLst>
              <a:ext uri="{FF2B5EF4-FFF2-40B4-BE49-F238E27FC236}">
                <a16:creationId xmlns:a16="http://schemas.microsoft.com/office/drawing/2014/main" id="{D30A1B13-A51D-CD49-FE4D-2B8BBE606966}"/>
              </a:ext>
            </a:extLst>
          </p:cNvPr>
          <p:cNvCxnSpPr>
            <a:cxnSpLocks/>
          </p:cNvCxnSpPr>
          <p:nvPr/>
        </p:nvCxnSpPr>
        <p:spPr>
          <a:xfrm>
            <a:off x="5818705" y="5702248"/>
            <a:ext cx="839978" cy="515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Conector de Seta Reta 24">
            <a:extLst>
              <a:ext uri="{FF2B5EF4-FFF2-40B4-BE49-F238E27FC236}">
                <a16:creationId xmlns:a16="http://schemas.microsoft.com/office/drawing/2014/main" id="{05581FEF-388D-4C67-3748-143B6D1E611F}"/>
              </a:ext>
            </a:extLst>
          </p:cNvPr>
          <p:cNvCxnSpPr>
            <a:cxnSpLocks/>
          </p:cNvCxnSpPr>
          <p:nvPr/>
        </p:nvCxnSpPr>
        <p:spPr>
          <a:xfrm flipV="1">
            <a:off x="5451491" y="4052494"/>
            <a:ext cx="1188132" cy="101020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6" name="Agrupar 35">
            <a:extLst>
              <a:ext uri="{FF2B5EF4-FFF2-40B4-BE49-F238E27FC236}">
                <a16:creationId xmlns:a16="http://schemas.microsoft.com/office/drawing/2014/main" id="{B6A3EDBA-0962-32DF-7320-4F1CB552ACBC}"/>
              </a:ext>
            </a:extLst>
          </p:cNvPr>
          <p:cNvGrpSpPr/>
          <p:nvPr/>
        </p:nvGrpSpPr>
        <p:grpSpPr>
          <a:xfrm>
            <a:off x="6661758" y="4899362"/>
            <a:ext cx="1841129" cy="1844512"/>
            <a:chOff x="6661758" y="4899362"/>
            <a:chExt cx="1841129" cy="1844512"/>
          </a:xfrm>
        </p:grpSpPr>
        <p:pic>
          <p:nvPicPr>
            <p:cNvPr id="29" name="Imagem 29" descr="Gráfico, Gráfico de dispersão&#10;&#10;Descrição gerada automaticamente">
              <a:extLst>
                <a:ext uri="{FF2B5EF4-FFF2-40B4-BE49-F238E27FC236}">
                  <a16:creationId xmlns:a16="http://schemas.microsoft.com/office/drawing/2014/main" id="{3F395347-F37D-B100-4E45-FE1F2F5B2550}"/>
                </a:ext>
              </a:extLst>
            </p:cNvPr>
            <p:cNvPicPr>
              <a:picLocks noChangeAspect="1"/>
            </p:cNvPicPr>
            <p:nvPr/>
          </p:nvPicPr>
          <p:blipFill>
            <a:blip r:embed="rId6"/>
            <a:stretch>
              <a:fillRect/>
            </a:stretch>
          </p:blipFill>
          <p:spPr>
            <a:xfrm>
              <a:off x="6800073" y="4899362"/>
              <a:ext cx="1563330" cy="1536575"/>
            </a:xfrm>
            <a:prstGeom prst="rect">
              <a:avLst/>
            </a:prstGeom>
          </p:spPr>
        </p:pic>
        <p:sp>
          <p:nvSpPr>
            <p:cNvPr id="33" name="Title 1">
              <a:extLst>
                <a:ext uri="{FF2B5EF4-FFF2-40B4-BE49-F238E27FC236}">
                  <a16:creationId xmlns:a16="http://schemas.microsoft.com/office/drawing/2014/main" id="{B05F36ED-8061-B11C-14C3-F9D6A6A98A08}"/>
                </a:ext>
              </a:extLst>
            </p:cNvPr>
            <p:cNvSpPr txBox="1">
              <a:spLocks/>
            </p:cNvSpPr>
            <p:nvPr/>
          </p:nvSpPr>
          <p:spPr>
            <a:xfrm>
              <a:off x="6661758" y="6420363"/>
              <a:ext cx="1841129" cy="32351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dirty="0">
                  <a:latin typeface="Montserrat"/>
                </a:rPr>
                <a:t>Contact </a:t>
              </a:r>
              <a:r>
                <a:rPr lang="pt-BR" sz="1600" dirty="0" err="1">
                  <a:latin typeface="Montserrat"/>
                </a:rPr>
                <a:t>matrix</a:t>
              </a:r>
            </a:p>
          </p:txBody>
        </p:sp>
      </p:grpSp>
      <p:grpSp>
        <p:nvGrpSpPr>
          <p:cNvPr id="37" name="Agrupar 36">
            <a:extLst>
              <a:ext uri="{FF2B5EF4-FFF2-40B4-BE49-F238E27FC236}">
                <a16:creationId xmlns:a16="http://schemas.microsoft.com/office/drawing/2014/main" id="{39676F93-14B0-E05F-4D6F-F849E3AE05FD}"/>
              </a:ext>
            </a:extLst>
          </p:cNvPr>
          <p:cNvGrpSpPr/>
          <p:nvPr/>
        </p:nvGrpSpPr>
        <p:grpSpPr>
          <a:xfrm>
            <a:off x="6615775" y="2967154"/>
            <a:ext cx="2053456" cy="1832305"/>
            <a:chOff x="6615775" y="3006568"/>
            <a:chExt cx="2053456" cy="1832305"/>
          </a:xfrm>
        </p:grpSpPr>
        <p:pic>
          <p:nvPicPr>
            <p:cNvPr id="30" name="Imagem 30" descr="Gráfico, Gráfico de mapa de árvore&#10;&#10;Descrição gerada automaticamente">
              <a:extLst>
                <a:ext uri="{FF2B5EF4-FFF2-40B4-BE49-F238E27FC236}">
                  <a16:creationId xmlns:a16="http://schemas.microsoft.com/office/drawing/2014/main" id="{5077E733-404E-D392-DB7A-EA659FD3388A}"/>
                </a:ext>
              </a:extLst>
            </p:cNvPr>
            <p:cNvPicPr>
              <a:picLocks noChangeAspect="1"/>
            </p:cNvPicPr>
            <p:nvPr/>
          </p:nvPicPr>
          <p:blipFill>
            <a:blip r:embed="rId7"/>
            <a:stretch>
              <a:fillRect/>
            </a:stretch>
          </p:blipFill>
          <p:spPr>
            <a:xfrm>
              <a:off x="6801465" y="3006568"/>
              <a:ext cx="1867766" cy="1530354"/>
            </a:xfrm>
            <a:prstGeom prst="rect">
              <a:avLst/>
            </a:prstGeom>
          </p:spPr>
        </p:pic>
        <p:sp>
          <p:nvSpPr>
            <p:cNvPr id="35" name="Title 1">
              <a:extLst>
                <a:ext uri="{FF2B5EF4-FFF2-40B4-BE49-F238E27FC236}">
                  <a16:creationId xmlns:a16="http://schemas.microsoft.com/office/drawing/2014/main" id="{AAC228A0-8039-82E1-A0F0-6CD88F2FDA70}"/>
                </a:ext>
              </a:extLst>
            </p:cNvPr>
            <p:cNvSpPr txBox="1">
              <a:spLocks/>
            </p:cNvSpPr>
            <p:nvPr/>
          </p:nvSpPr>
          <p:spPr>
            <a:xfrm>
              <a:off x="6615775" y="4502225"/>
              <a:ext cx="1939663" cy="33664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dirty="0">
                  <a:latin typeface="Montserrat"/>
                </a:rPr>
                <a:t>Distance </a:t>
              </a:r>
              <a:r>
                <a:rPr lang="pt-BR" sz="1600" dirty="0" err="1">
                  <a:latin typeface="Montserrat"/>
                </a:rPr>
                <a:t>matrix</a:t>
              </a:r>
            </a:p>
          </p:txBody>
        </p:sp>
      </p:grpSp>
      <p:grpSp>
        <p:nvGrpSpPr>
          <p:cNvPr id="42" name="Agrupar 41">
            <a:extLst>
              <a:ext uri="{FF2B5EF4-FFF2-40B4-BE49-F238E27FC236}">
                <a16:creationId xmlns:a16="http://schemas.microsoft.com/office/drawing/2014/main" id="{B7577545-BC8E-E6B8-7665-E06221484529}"/>
              </a:ext>
            </a:extLst>
          </p:cNvPr>
          <p:cNvGrpSpPr/>
          <p:nvPr/>
        </p:nvGrpSpPr>
        <p:grpSpPr>
          <a:xfrm>
            <a:off x="2995448" y="2347023"/>
            <a:ext cx="7579378" cy="4419010"/>
            <a:chOff x="2995448" y="2347023"/>
            <a:chExt cx="7579378" cy="4419010"/>
          </a:xfrm>
        </p:grpSpPr>
        <p:sp>
          <p:nvSpPr>
            <p:cNvPr id="38" name="Retângulo 37">
              <a:extLst>
                <a:ext uri="{FF2B5EF4-FFF2-40B4-BE49-F238E27FC236}">
                  <a16:creationId xmlns:a16="http://schemas.microsoft.com/office/drawing/2014/main" id="{EA6CDE85-D927-320D-02C5-1CAE9E18F4C3}"/>
                </a:ext>
              </a:extLst>
            </p:cNvPr>
            <p:cNvSpPr/>
            <p:nvPr/>
          </p:nvSpPr>
          <p:spPr>
            <a:xfrm>
              <a:off x="2995448" y="2391102"/>
              <a:ext cx="5754414" cy="43749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Title 1">
              <a:extLst>
                <a:ext uri="{FF2B5EF4-FFF2-40B4-BE49-F238E27FC236}">
                  <a16:creationId xmlns:a16="http://schemas.microsoft.com/office/drawing/2014/main" id="{C4A50707-3A47-0692-706B-B4B7429C4588}"/>
                </a:ext>
              </a:extLst>
            </p:cNvPr>
            <p:cNvSpPr txBox="1">
              <a:spLocks/>
            </p:cNvSpPr>
            <p:nvPr/>
          </p:nvSpPr>
          <p:spPr>
            <a:xfrm>
              <a:off x="8498291" y="2347023"/>
              <a:ext cx="2076535" cy="9515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dirty="0" err="1">
                  <a:solidFill>
                    <a:srgbClr val="FF0000"/>
                  </a:solidFill>
                  <a:latin typeface="Montserrat"/>
                </a:rPr>
                <a:t>Structural</a:t>
              </a:r>
              <a:r>
                <a:rPr lang="pt-BR" sz="2000" dirty="0">
                  <a:solidFill>
                    <a:srgbClr val="FF0000"/>
                  </a:solidFill>
                  <a:latin typeface="Montserrat"/>
                </a:rPr>
                <a:t> </a:t>
              </a:r>
              <a:r>
                <a:rPr lang="pt-BR" sz="2000" dirty="0" err="1">
                  <a:solidFill>
                    <a:srgbClr val="FF0000"/>
                  </a:solidFill>
                  <a:latin typeface="Montserrat"/>
                </a:rPr>
                <a:t>Cavity</a:t>
              </a:r>
              <a:r>
                <a:rPr lang="pt-BR" sz="2000" dirty="0">
                  <a:solidFill>
                    <a:srgbClr val="FF0000"/>
                  </a:solidFill>
                  <a:latin typeface="Montserrat"/>
                </a:rPr>
                <a:t> </a:t>
              </a:r>
              <a:r>
                <a:rPr lang="pt-BR" sz="2000" dirty="0" err="1">
                  <a:solidFill>
                    <a:srgbClr val="FF0000"/>
                  </a:solidFill>
                  <a:latin typeface="Montserrat"/>
                </a:rPr>
                <a:t>Alignment</a:t>
              </a:r>
              <a:endParaRPr lang="pt-BR" dirty="0" err="1">
                <a:solidFill>
                  <a:srgbClr val="FF0000"/>
                </a:solidFill>
              </a:endParaRPr>
            </a:p>
            <a:p>
              <a:pPr algn="l"/>
              <a:endParaRPr lang="pt-BR">
                <a:latin typeface="Montserrat"/>
              </a:endParaRPr>
            </a:p>
          </p:txBody>
        </p:sp>
      </p:grpSp>
      <p:pic>
        <p:nvPicPr>
          <p:cNvPr id="10" name="Imagem 43">
            <a:extLst>
              <a:ext uri="{FF2B5EF4-FFF2-40B4-BE49-F238E27FC236}">
                <a16:creationId xmlns:a16="http://schemas.microsoft.com/office/drawing/2014/main" id="{A2B98CDB-8CFF-A3C8-37BF-A16DA1E63029}"/>
              </a:ext>
            </a:extLst>
          </p:cNvPr>
          <p:cNvPicPr>
            <a:picLocks noChangeAspect="1"/>
          </p:cNvPicPr>
          <p:nvPr/>
        </p:nvPicPr>
        <p:blipFill>
          <a:blip r:embed="rId8"/>
          <a:stretch>
            <a:fillRect/>
          </a:stretch>
        </p:blipFill>
        <p:spPr>
          <a:xfrm>
            <a:off x="3227614" y="2273299"/>
            <a:ext cx="2625271" cy="1966686"/>
          </a:xfrm>
          <a:prstGeom prst="rect">
            <a:avLst/>
          </a:prstGeom>
        </p:spPr>
      </p:pic>
    </p:spTree>
    <p:extLst>
      <p:ext uri="{BB962C8B-B14F-4D97-AF65-F5344CB8AC3E}">
        <p14:creationId xmlns:p14="http://schemas.microsoft.com/office/powerpoint/2010/main" val="9007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a:solidFill>
                  <a:srgbClr val="542F87"/>
                </a:solidFill>
                <a:latin typeface="Montserrat"/>
              </a:rPr>
              <a:t>Case </a:t>
            </a:r>
            <a:r>
              <a:rPr lang="pt-BR" sz="2600" dirty="0" err="1">
                <a:solidFill>
                  <a:srgbClr val="542F87"/>
                </a:solidFill>
                <a:latin typeface="Montserrat"/>
              </a:rPr>
              <a:t>study</a:t>
            </a:r>
            <a:r>
              <a:rPr lang="pt-BR" sz="2600" dirty="0">
                <a:solidFill>
                  <a:srgbClr val="542F87"/>
                </a:solidFill>
                <a:latin typeface="Montserrat"/>
              </a:rPr>
              <a:t>: HIV-1 protease</a:t>
            </a:r>
            <a:endParaRPr lang="pt-BR" dirty="0"/>
          </a:p>
          <a:p>
            <a:pPr marL="457200" indent="-457200" algn="l">
              <a:buFont typeface="Arial"/>
              <a:buChar char="•"/>
            </a:pPr>
            <a:r>
              <a:rPr lang="pt-BR" sz="2400" dirty="0" err="1">
                <a:solidFill>
                  <a:srgbClr val="542F87"/>
                </a:solidFill>
                <a:latin typeface="Montserrat"/>
              </a:rPr>
              <a:t>Structural</a:t>
            </a:r>
            <a:r>
              <a:rPr lang="pt-BR" sz="2400" dirty="0">
                <a:solidFill>
                  <a:srgbClr val="542F87"/>
                </a:solidFill>
                <a:latin typeface="Montserrat"/>
              </a:rPr>
              <a:t> </a:t>
            </a:r>
            <a:r>
              <a:rPr lang="pt-BR" sz="2400" dirty="0" err="1">
                <a:solidFill>
                  <a:srgbClr val="542F87"/>
                </a:solidFill>
                <a:latin typeface="Montserrat"/>
              </a:rPr>
              <a:t>cavity</a:t>
            </a:r>
            <a:r>
              <a:rPr lang="pt-BR" sz="2400" dirty="0">
                <a:solidFill>
                  <a:srgbClr val="542F87"/>
                </a:solidFill>
                <a:latin typeface="Montserrat"/>
              </a:rPr>
              <a:t> </a:t>
            </a:r>
            <a:r>
              <a:rPr lang="pt-BR" sz="2400" dirty="0" err="1">
                <a:solidFill>
                  <a:srgbClr val="542F87"/>
                </a:solidFill>
                <a:latin typeface="Montserrat"/>
              </a:rPr>
              <a:t>alignment</a:t>
            </a:r>
            <a:r>
              <a:rPr lang="pt-BR" sz="2400" dirty="0">
                <a:solidFill>
                  <a:srgbClr val="542F87"/>
                </a:solidFill>
                <a:latin typeface="Montserrat"/>
              </a:rPr>
              <a:t>: </a:t>
            </a:r>
            <a:r>
              <a:rPr lang="pt-BR" sz="2400" b="0" dirty="0">
                <a:solidFill>
                  <a:srgbClr val="542F87"/>
                </a:solidFill>
                <a:latin typeface="Montserrat"/>
              </a:rPr>
              <a:t>Grid </a:t>
            </a:r>
            <a:r>
              <a:rPr lang="pt-BR" sz="2400" b="0" dirty="0" err="1">
                <a:solidFill>
                  <a:srgbClr val="542F87"/>
                </a:solidFill>
                <a:latin typeface="Montserrat"/>
              </a:rPr>
              <a:t>alignment</a:t>
            </a:r>
            <a:endParaRPr lang="pt-BR" sz="2400" b="0">
              <a:solidFill>
                <a:srgbClr val="542F87"/>
              </a:solidFill>
              <a:latin typeface="Montserrat"/>
            </a:endParaRPr>
          </a:p>
        </p:txBody>
      </p:sp>
      <p:sp>
        <p:nvSpPr>
          <p:cNvPr id="14" name="Seta: para a Direita 13">
            <a:extLst>
              <a:ext uri="{FF2B5EF4-FFF2-40B4-BE49-F238E27FC236}">
                <a16:creationId xmlns:a16="http://schemas.microsoft.com/office/drawing/2014/main" id="{7692C49B-C836-7812-6C00-293F94D41723}"/>
              </a:ext>
            </a:extLst>
          </p:cNvPr>
          <p:cNvSpPr/>
          <p:nvPr/>
        </p:nvSpPr>
        <p:spPr>
          <a:xfrm>
            <a:off x="6576613" y="2978865"/>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dirty="0" err="1">
                <a:solidFill>
                  <a:schemeClr val="tx1"/>
                </a:solidFill>
                <a:cs typeface="Calibri"/>
              </a:rPr>
              <a:t>Clustering</a:t>
            </a:r>
            <a:r>
              <a:rPr lang="pt-BR" sz="1600" dirty="0">
                <a:solidFill>
                  <a:schemeClr val="tx1"/>
                </a:solidFill>
                <a:cs typeface="Calibri"/>
              </a:rPr>
              <a:t> (</a:t>
            </a:r>
            <a:r>
              <a:rPr lang="pt-BR" sz="1600" b="1" dirty="0">
                <a:solidFill>
                  <a:schemeClr val="tx1"/>
                </a:solidFill>
                <a:cs typeface="Calibri"/>
              </a:rPr>
              <a:t>Corr.</a:t>
            </a:r>
            <a:r>
              <a:rPr lang="pt-BR" sz="1600" dirty="0">
                <a:solidFill>
                  <a:schemeClr val="tx1"/>
                </a:solidFill>
                <a:cs typeface="Calibri"/>
              </a:rPr>
              <a:t>) </a:t>
            </a:r>
            <a:endParaRPr lang="pt-BR" sz="1600">
              <a:solidFill>
                <a:schemeClr val="tx1"/>
              </a:solidFill>
              <a:cs typeface="Calibri"/>
            </a:endParaRPr>
          </a:p>
          <a:p>
            <a:pPr algn="ctr"/>
            <a:r>
              <a:rPr lang="pt-BR" sz="1600" dirty="0">
                <a:solidFill>
                  <a:schemeClr val="tx1"/>
                </a:solidFill>
                <a:cs typeface="Calibri"/>
              </a:rPr>
              <a:t>672 </a:t>
            </a:r>
            <a:r>
              <a:rPr lang="pt-BR" sz="1600" dirty="0" err="1">
                <a:solidFill>
                  <a:schemeClr val="tx1"/>
                </a:solidFill>
                <a:cs typeface="Calibri"/>
              </a:rPr>
              <a:t>cavities</a:t>
            </a:r>
            <a:r>
              <a:rPr lang="pt-BR" sz="1600" dirty="0">
                <a:solidFill>
                  <a:schemeClr val="tx1"/>
                </a:solidFill>
                <a:cs typeface="Calibri"/>
              </a:rPr>
              <a:t> </a:t>
            </a:r>
          </a:p>
          <a:p>
            <a:pPr algn="ctr"/>
            <a:r>
              <a:rPr lang="pt-BR" sz="1600" dirty="0">
                <a:solidFill>
                  <a:schemeClr val="tx1"/>
                </a:solidFill>
                <a:cs typeface="Calibri"/>
              </a:rPr>
              <a:t>(201 frames)</a:t>
            </a:r>
          </a:p>
        </p:txBody>
      </p:sp>
      <p:sp>
        <p:nvSpPr>
          <p:cNvPr id="15" name="CaixaDeTexto 10">
            <a:extLst>
              <a:ext uri="{FF2B5EF4-FFF2-40B4-BE49-F238E27FC236}">
                <a16:creationId xmlns:a16="http://schemas.microsoft.com/office/drawing/2014/main" id="{8C073B4A-50AF-0D71-96F5-47120ED4B0F8}"/>
              </a:ext>
            </a:extLst>
          </p:cNvPr>
          <p:cNvSpPr txBox="1"/>
          <p:nvPr/>
        </p:nvSpPr>
        <p:spPr>
          <a:xfrm>
            <a:off x="9422513" y="1634882"/>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err="1">
                <a:latin typeface="Calibri"/>
                <a:cs typeface="Calibri"/>
              </a:rPr>
              <a:t>Silhouette</a:t>
            </a:r>
            <a:r>
              <a:rPr lang="pt-BR">
                <a:latin typeface="Calibri"/>
                <a:cs typeface="Calibri"/>
              </a:rPr>
              <a:t> Score: 0.4174</a:t>
            </a:r>
          </a:p>
          <a:p>
            <a:r>
              <a:rPr lang="pt-BR">
                <a:latin typeface="Calibri"/>
                <a:cs typeface="Calibri"/>
              </a:rPr>
              <a:t>N = 10 clusters</a:t>
            </a:r>
            <a:endParaRPr lang="pt-BR">
              <a:cs typeface="Calibri"/>
            </a:endParaRPr>
          </a:p>
        </p:txBody>
      </p:sp>
      <p:pic>
        <p:nvPicPr>
          <p:cNvPr id="18" name="Imagem 18" descr="Uma imagem contendo no interior, azul, mesa, comida&#10;&#10;Descrição gerada automaticamente">
            <a:extLst>
              <a:ext uri="{FF2B5EF4-FFF2-40B4-BE49-F238E27FC236}">
                <a16:creationId xmlns:a16="http://schemas.microsoft.com/office/drawing/2014/main" id="{ED509A00-A623-6EEA-59AA-471D3BB775F0}"/>
              </a:ext>
            </a:extLst>
          </p:cNvPr>
          <p:cNvPicPr>
            <a:picLocks noChangeAspect="1"/>
          </p:cNvPicPr>
          <p:nvPr/>
        </p:nvPicPr>
        <p:blipFill>
          <a:blip r:embed="rId4"/>
          <a:stretch>
            <a:fillRect/>
          </a:stretch>
        </p:blipFill>
        <p:spPr>
          <a:xfrm>
            <a:off x="9206753" y="2232556"/>
            <a:ext cx="2743200" cy="1872936"/>
          </a:xfrm>
          <a:prstGeom prst="rect">
            <a:avLst/>
          </a:prstGeom>
        </p:spPr>
      </p:pic>
      <p:pic>
        <p:nvPicPr>
          <p:cNvPr id="21" name="Imagem 21">
            <a:extLst>
              <a:ext uri="{FF2B5EF4-FFF2-40B4-BE49-F238E27FC236}">
                <a16:creationId xmlns:a16="http://schemas.microsoft.com/office/drawing/2014/main" id="{86DC909E-9787-854B-4E79-5B0394CC34A6}"/>
              </a:ext>
            </a:extLst>
          </p:cNvPr>
          <p:cNvPicPr>
            <a:picLocks noChangeAspect="1"/>
          </p:cNvPicPr>
          <p:nvPr/>
        </p:nvPicPr>
        <p:blipFill>
          <a:blip r:embed="rId5"/>
          <a:stretch>
            <a:fillRect/>
          </a:stretch>
        </p:blipFill>
        <p:spPr>
          <a:xfrm>
            <a:off x="282796" y="3034552"/>
            <a:ext cx="2743200" cy="2743200"/>
          </a:xfrm>
          <a:prstGeom prst="rect">
            <a:avLst/>
          </a:prstGeom>
        </p:spPr>
      </p:pic>
      <p:cxnSp>
        <p:nvCxnSpPr>
          <p:cNvPr id="24" name="Conector de Seta Reta 23">
            <a:extLst>
              <a:ext uri="{FF2B5EF4-FFF2-40B4-BE49-F238E27FC236}">
                <a16:creationId xmlns:a16="http://schemas.microsoft.com/office/drawing/2014/main" id="{D207F364-3B88-B151-F61D-E8F51429F3C4}"/>
              </a:ext>
            </a:extLst>
          </p:cNvPr>
          <p:cNvCxnSpPr>
            <a:cxnSpLocks/>
          </p:cNvCxnSpPr>
          <p:nvPr/>
        </p:nvCxnSpPr>
        <p:spPr>
          <a:xfrm>
            <a:off x="3139579" y="4882986"/>
            <a:ext cx="590359" cy="4649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ector de Seta Reta 25">
            <a:extLst>
              <a:ext uri="{FF2B5EF4-FFF2-40B4-BE49-F238E27FC236}">
                <a16:creationId xmlns:a16="http://schemas.microsoft.com/office/drawing/2014/main" id="{C5568F71-1D3D-43BE-E69D-A13F9221662A}"/>
              </a:ext>
            </a:extLst>
          </p:cNvPr>
          <p:cNvCxnSpPr>
            <a:cxnSpLocks/>
          </p:cNvCxnSpPr>
          <p:nvPr/>
        </p:nvCxnSpPr>
        <p:spPr>
          <a:xfrm flipV="1">
            <a:off x="3133010" y="3589460"/>
            <a:ext cx="603497" cy="3598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23" name="Agrupar 22">
            <a:extLst>
              <a:ext uri="{FF2B5EF4-FFF2-40B4-BE49-F238E27FC236}">
                <a16:creationId xmlns:a16="http://schemas.microsoft.com/office/drawing/2014/main" id="{2BD3FD31-61ED-6FE9-25BB-737F87211603}"/>
              </a:ext>
            </a:extLst>
          </p:cNvPr>
          <p:cNvGrpSpPr/>
          <p:nvPr/>
        </p:nvGrpSpPr>
        <p:grpSpPr>
          <a:xfrm>
            <a:off x="4853460" y="4057650"/>
            <a:ext cx="538019" cy="507348"/>
            <a:chOff x="2993817" y="3821792"/>
            <a:chExt cx="538019" cy="507348"/>
          </a:xfrm>
        </p:grpSpPr>
        <p:sp>
          <p:nvSpPr>
            <p:cNvPr id="16" name="CaixaDeTexto 12">
              <a:extLst>
                <a:ext uri="{FF2B5EF4-FFF2-40B4-BE49-F238E27FC236}">
                  <a16:creationId xmlns:a16="http://schemas.microsoft.com/office/drawing/2014/main" id="{0CDFC1C3-4A64-80DF-15BA-2917FD6AD5D9}"/>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dirty="0">
                  <a:latin typeface="Calibri"/>
                  <a:cs typeface="Calibri"/>
                </a:rPr>
                <a:t>.</a:t>
              </a:r>
              <a:endParaRPr lang="pt-BR" sz="1400" dirty="0">
                <a:cs typeface="Calibri" panose="020F0502020204030204" pitchFamily="34" charset="0"/>
              </a:endParaRPr>
            </a:p>
          </p:txBody>
        </p:sp>
        <p:sp>
          <p:nvSpPr>
            <p:cNvPr id="19" name="CaixaDeTexto 12">
              <a:extLst>
                <a:ext uri="{FF2B5EF4-FFF2-40B4-BE49-F238E27FC236}">
                  <a16:creationId xmlns:a16="http://schemas.microsoft.com/office/drawing/2014/main" id="{FE6CAB23-9664-A2EF-42C1-50FC566B45F8}"/>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dirty="0">
                  <a:latin typeface="Calibri"/>
                  <a:cs typeface="Calibri"/>
                </a:rPr>
                <a:t>.</a:t>
              </a:r>
              <a:endParaRPr lang="pt-BR" sz="1400" dirty="0">
                <a:cs typeface="Calibri" panose="020F0502020204030204" pitchFamily="34" charset="0"/>
              </a:endParaRPr>
            </a:p>
          </p:txBody>
        </p:sp>
        <p:sp>
          <p:nvSpPr>
            <p:cNvPr id="22" name="CaixaDeTexto 12">
              <a:extLst>
                <a:ext uri="{FF2B5EF4-FFF2-40B4-BE49-F238E27FC236}">
                  <a16:creationId xmlns:a16="http://schemas.microsoft.com/office/drawing/2014/main" id="{7A4411B3-F300-F870-B6B6-75F83CDCE5FE}"/>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dirty="0">
                  <a:latin typeface="Calibri"/>
                  <a:cs typeface="Calibri"/>
                </a:rPr>
                <a:t>.</a:t>
              </a:r>
              <a:endParaRPr lang="pt-BR" sz="1400" dirty="0">
                <a:cs typeface="Calibri" panose="020F0502020204030204" pitchFamily="34" charset="0"/>
              </a:endParaRPr>
            </a:p>
          </p:txBody>
        </p:sp>
      </p:grpSp>
      <p:sp>
        <p:nvSpPr>
          <p:cNvPr id="10" name="CaixaDeTexto 5">
            <a:extLst>
              <a:ext uri="{FF2B5EF4-FFF2-40B4-BE49-F238E27FC236}">
                <a16:creationId xmlns:a16="http://schemas.microsoft.com/office/drawing/2014/main" id="{1590BC2C-0C0D-6802-72CB-CF7086BAEF73}"/>
              </a:ext>
            </a:extLst>
          </p:cNvPr>
          <p:cNvSpPr txBox="1"/>
          <p:nvPr/>
        </p:nvSpPr>
        <p:spPr>
          <a:xfrm>
            <a:off x="420149" y="527999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dirty="0">
                <a:latin typeface="Calibri"/>
                <a:cs typeface="Calibri"/>
              </a:rPr>
              <a:t>Input </a:t>
            </a:r>
            <a:r>
              <a:rPr lang="pt-BR" sz="1600" b="1" dirty="0" err="1">
                <a:latin typeface="Calibri"/>
                <a:cs typeface="Calibri"/>
              </a:rPr>
              <a:t>size</a:t>
            </a:r>
            <a:r>
              <a:rPr lang="pt-BR" sz="1600" dirty="0">
                <a:latin typeface="Calibri"/>
                <a:cs typeface="Calibri"/>
              </a:rPr>
              <a:t> = 160 * 126 * 105</a:t>
            </a:r>
            <a:endParaRPr lang="pt-BR" sz="1600" dirty="0">
              <a:cs typeface="Calibri"/>
            </a:endParaRPr>
          </a:p>
          <a:p>
            <a:r>
              <a:rPr lang="pt-BR" sz="1600" dirty="0">
                <a:latin typeface="Calibri"/>
                <a:cs typeface="Calibri"/>
              </a:rPr>
              <a:t>                   = 2.1 * </a:t>
            </a:r>
            <a:r>
              <a:rPr lang="pt-BR" sz="1600" b="1" dirty="0">
                <a:latin typeface="Calibri"/>
                <a:cs typeface="Calibri"/>
              </a:rPr>
              <a:t>10⁶</a:t>
            </a:r>
            <a:r>
              <a:rPr lang="pt-BR" sz="1600" dirty="0">
                <a:latin typeface="Calibri"/>
                <a:cs typeface="Calibri"/>
              </a:rPr>
              <a:t> </a:t>
            </a:r>
            <a:r>
              <a:rPr lang="pt-BR" sz="1600" dirty="0" err="1">
                <a:latin typeface="Calibri"/>
                <a:cs typeface="Calibri"/>
              </a:rPr>
              <a:t>voxels</a:t>
            </a:r>
            <a:endParaRPr lang="pt-BR" sz="1600" dirty="0">
              <a:latin typeface="Calibri"/>
              <a:cs typeface="Calibri"/>
            </a:endParaRPr>
          </a:p>
        </p:txBody>
      </p:sp>
      <p:pic>
        <p:nvPicPr>
          <p:cNvPr id="25" name="Imagem 26">
            <a:extLst>
              <a:ext uri="{FF2B5EF4-FFF2-40B4-BE49-F238E27FC236}">
                <a16:creationId xmlns:a16="http://schemas.microsoft.com/office/drawing/2014/main" id="{8562990E-C45F-A1BE-5AB8-59CB98D4E20D}"/>
              </a:ext>
            </a:extLst>
          </p:cNvPr>
          <p:cNvPicPr>
            <a:picLocks noChangeAspect="1"/>
          </p:cNvPicPr>
          <p:nvPr/>
        </p:nvPicPr>
        <p:blipFill>
          <a:blip r:embed="rId6"/>
          <a:stretch>
            <a:fillRect/>
          </a:stretch>
        </p:blipFill>
        <p:spPr>
          <a:xfrm>
            <a:off x="3871686" y="2400300"/>
            <a:ext cx="2443842" cy="1839685"/>
          </a:xfrm>
          <a:prstGeom prst="rect">
            <a:avLst/>
          </a:prstGeom>
        </p:spPr>
      </p:pic>
      <p:pic>
        <p:nvPicPr>
          <p:cNvPr id="28" name="Imagem 45">
            <a:extLst>
              <a:ext uri="{FF2B5EF4-FFF2-40B4-BE49-F238E27FC236}">
                <a16:creationId xmlns:a16="http://schemas.microsoft.com/office/drawing/2014/main" id="{F07DD56C-09BE-12AF-B02F-65FA5BE45903}"/>
              </a:ext>
            </a:extLst>
          </p:cNvPr>
          <p:cNvPicPr>
            <a:picLocks noChangeAspect="1"/>
          </p:cNvPicPr>
          <p:nvPr/>
        </p:nvPicPr>
        <p:blipFill>
          <a:blip r:embed="rId7"/>
          <a:stretch>
            <a:fillRect/>
          </a:stretch>
        </p:blipFill>
        <p:spPr>
          <a:xfrm>
            <a:off x="3871685" y="4559299"/>
            <a:ext cx="2443842" cy="1885043"/>
          </a:xfrm>
          <a:prstGeom prst="rect">
            <a:avLst/>
          </a:prstGeom>
        </p:spPr>
      </p:pic>
    </p:spTree>
    <p:extLst>
      <p:ext uri="{BB962C8B-B14F-4D97-AF65-F5344CB8AC3E}">
        <p14:creationId xmlns:p14="http://schemas.microsoft.com/office/powerpoint/2010/main" val="4266807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6100dad-649b-4964-9306-f65e4a372786" xsi:nil="true"/>
    <lcf76f155ced4ddcb4097134ff3c332f xmlns="cfaae8bc-608f-4843-a715-6dafc6d90eaf">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8FF13EDAFD9A742AB1E584092FF53B7" ma:contentTypeVersion="18" ma:contentTypeDescription="Create a new document." ma:contentTypeScope="" ma:versionID="d3f19b855e21f87317c72ecf8bb25442">
  <xsd:schema xmlns:xsd="http://www.w3.org/2001/XMLSchema" xmlns:xs="http://www.w3.org/2001/XMLSchema" xmlns:p="http://schemas.microsoft.com/office/2006/metadata/properties" xmlns:ns2="cfaae8bc-608f-4843-a715-6dafc6d90eaf" xmlns:ns3="d6100dad-649b-4964-9306-f65e4a372786" targetNamespace="http://schemas.microsoft.com/office/2006/metadata/properties" ma:root="true" ma:fieldsID="9e945cc10d5be5b343f72917b031a180" ns2:_="" ns3:_="">
    <xsd:import namespace="cfaae8bc-608f-4843-a715-6dafc6d90eaf"/>
    <xsd:import namespace="d6100dad-649b-4964-9306-f65e4a37278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MediaServiceLocation"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aae8bc-608f-4843-a715-6dafc6d90e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9107bda-5398-40d8-849a-05877950077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6100dad-649b-4964-9306-f65e4a37278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d0ba0756-fb86-4407-8864-dd4a326f7eed}" ma:internalName="TaxCatchAll" ma:showField="CatchAllData" ma:web="d6100dad-649b-4964-9306-f65e4a3727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7B878F-A105-4EBD-88C1-0AB9458804F9}">
  <ds:schemaRefs>
    <ds:schemaRef ds:uri="cfaae8bc-608f-4843-a715-6dafc6d90eaf"/>
    <ds:schemaRef ds:uri="d6100dad-649b-4964-9306-f65e4a372786"/>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575D299-3B78-46C3-9A56-98EDEC60E739}">
  <ds:schemaRefs>
    <ds:schemaRef ds:uri="http://schemas.microsoft.com/sharepoint/v3/contenttype/forms"/>
  </ds:schemaRefs>
</ds:datastoreItem>
</file>

<file path=customXml/itemProps3.xml><?xml version="1.0" encoding="utf-8"?>
<ds:datastoreItem xmlns:ds="http://schemas.openxmlformats.org/officeDocument/2006/customXml" ds:itemID="{C88FD6E8-2E76-4D1E-97E6-1E1F54D384D3}">
  <ds:schemaRefs>
    <ds:schemaRef ds:uri="cfaae8bc-608f-4843-a715-6dafc6d90eaf"/>
    <ds:schemaRef ds:uri="d6100dad-649b-4964-9306-f65e4a37278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15</Notes>
  <HiddenSlides>0</HiddenSlides>
  <ScaleCrop>false</ScaleCrop>
  <HeadingPairs>
    <vt:vector size="4" baseType="variant">
      <vt:variant>
        <vt:lpstr>Tema</vt:lpstr>
      </vt:variant>
      <vt:variant>
        <vt:i4>1</vt:i4>
      </vt:variant>
      <vt:variant>
        <vt:lpstr>Títulos de slides</vt:lpstr>
      </vt:variant>
      <vt:variant>
        <vt:i4>17</vt:i4>
      </vt:variant>
    </vt:vector>
  </HeadingPairs>
  <TitlesOfParts>
    <vt:vector size="18" baseType="lpstr">
      <vt:lpstr>Office Theme</vt:lpstr>
      <vt:lpstr>Apresentação do PowerPoint</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Apresentação do PowerPoint</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Kokol Coltro</dc:creator>
  <cp:revision>506</cp:revision>
  <dcterms:created xsi:type="dcterms:W3CDTF">2022-09-01T13:31:20Z</dcterms:created>
  <dcterms:modified xsi:type="dcterms:W3CDTF">2022-11-18T21:07:23Z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0x010100E8FF13EDAFD9A742AB1E584092FF53B7</vt:lpwstr>
  </property>
</Properties>
</file>